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embeddings/oleObject1.bin" ContentType="application/vnd.openxmlformats-officedocument.oleObject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embeddings/oleObject2.bin" ContentType="application/vnd.openxmlformats-officedocument.oleObject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notesSlides/notesSlide37.xml" ContentType="application/vnd.openxmlformats-officedocument.presentationml.notesSlide+xml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notesSlides/notesSlide38.xml" ContentType="application/vnd.openxmlformats-officedocument.presentationml.notesSlide+xml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notesSlides/notesSlide39.xml" ContentType="application/vnd.openxmlformats-officedocument.presentationml.notesSlide+xml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notesSlides/notesSlide40.xml" ContentType="application/vnd.openxmlformats-officedocument.presentationml.notesSlide+xml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notesSlides/notesSlide41.xml" ContentType="application/vnd.openxmlformats-officedocument.presentationml.notesSlide+xml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95" r:id="rId2"/>
  </p:sldMasterIdLst>
  <p:notesMasterIdLst>
    <p:notesMasterId r:id="rId63"/>
  </p:notesMasterIdLst>
  <p:handoutMasterIdLst>
    <p:handoutMasterId r:id="rId64"/>
  </p:handoutMasterIdLst>
  <p:sldIdLst>
    <p:sldId id="623" r:id="rId3"/>
    <p:sldId id="624" r:id="rId4"/>
    <p:sldId id="627" r:id="rId5"/>
    <p:sldId id="628" r:id="rId6"/>
    <p:sldId id="625" r:id="rId7"/>
    <p:sldId id="629" r:id="rId8"/>
    <p:sldId id="630" r:id="rId9"/>
    <p:sldId id="536" r:id="rId10"/>
    <p:sldId id="540" r:id="rId11"/>
    <p:sldId id="541" r:id="rId12"/>
    <p:sldId id="543" r:id="rId13"/>
    <p:sldId id="544" r:id="rId14"/>
    <p:sldId id="545" r:id="rId15"/>
    <p:sldId id="600" r:id="rId16"/>
    <p:sldId id="546" r:id="rId17"/>
    <p:sldId id="549" r:id="rId18"/>
    <p:sldId id="550" r:id="rId19"/>
    <p:sldId id="551" r:id="rId20"/>
    <p:sldId id="552" r:id="rId21"/>
    <p:sldId id="620" r:id="rId22"/>
    <p:sldId id="601" r:id="rId23"/>
    <p:sldId id="569" r:id="rId24"/>
    <p:sldId id="570" r:id="rId25"/>
    <p:sldId id="609" r:id="rId26"/>
    <p:sldId id="608" r:id="rId27"/>
    <p:sldId id="567" r:id="rId28"/>
    <p:sldId id="595" r:id="rId29"/>
    <p:sldId id="631" r:id="rId30"/>
    <p:sldId id="610" r:id="rId31"/>
    <p:sldId id="607" r:id="rId32"/>
    <p:sldId id="622" r:id="rId33"/>
    <p:sldId id="574" r:id="rId34"/>
    <p:sldId id="597" r:id="rId35"/>
    <p:sldId id="611" r:id="rId36"/>
    <p:sldId id="621" r:id="rId37"/>
    <p:sldId id="522" r:id="rId38"/>
    <p:sldId id="556" r:id="rId39"/>
    <p:sldId id="558" r:id="rId40"/>
    <p:sldId id="560" r:id="rId41"/>
    <p:sldId id="561" r:id="rId42"/>
    <p:sldId id="562" r:id="rId43"/>
    <p:sldId id="619" r:id="rId44"/>
    <p:sldId id="575" r:id="rId45"/>
    <p:sldId id="572" r:id="rId46"/>
    <p:sldId id="582" r:id="rId47"/>
    <p:sldId id="599" r:id="rId48"/>
    <p:sldId id="573" r:id="rId49"/>
    <p:sldId id="576" r:id="rId50"/>
    <p:sldId id="632" r:id="rId51"/>
    <p:sldId id="633" r:id="rId52"/>
    <p:sldId id="634" r:id="rId53"/>
    <p:sldId id="635" r:id="rId54"/>
    <p:sldId id="636" r:id="rId55"/>
    <p:sldId id="637" r:id="rId56"/>
    <p:sldId id="638" r:id="rId57"/>
    <p:sldId id="612" r:id="rId58"/>
    <p:sldId id="613" r:id="rId59"/>
    <p:sldId id="614" r:id="rId60"/>
    <p:sldId id="616" r:id="rId61"/>
    <p:sldId id="617" r:id="rId62"/>
  </p:sldIdLst>
  <p:sldSz cx="9144000" cy="6858000" type="screen4x3"/>
  <p:notesSz cx="6997700" cy="92837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33CC66"/>
    <a:srgbClr val="408000"/>
    <a:srgbClr val="800080"/>
    <a:srgbClr val="00FF00"/>
    <a:srgbClr val="FF0000"/>
    <a:srgbClr val="804000"/>
    <a:srgbClr val="3366FF"/>
    <a:srgbClr val="72BBDC"/>
    <a:srgbClr val="65B5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36" autoAdjust="0"/>
    <p:restoredTop sz="98857" autoAdjust="0"/>
  </p:normalViewPr>
  <p:slideViewPr>
    <p:cSldViewPr snapToGrid="0">
      <p:cViewPr varScale="1">
        <p:scale>
          <a:sx n="200" d="100"/>
          <a:sy n="200" d="100"/>
        </p:scale>
        <p:origin x="-96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10448"/>
    </p:cViewPr>
  </p:sorterViewPr>
  <p:notesViewPr>
    <p:cSldViewPr snapToGrid="0" snapToObjects="1">
      <p:cViewPr varScale="1">
        <p:scale>
          <a:sx n="126" d="100"/>
          <a:sy n="126" d="100"/>
        </p:scale>
        <p:origin x="-2872" y="-104"/>
      </p:cViewPr>
      <p:guideLst>
        <p:guide orient="horz" pos="2924"/>
        <p:guide pos="2204"/>
      </p:guideLst>
    </p:cSldViewPr>
  </p:notesViewPr>
  <p:gridSpacing cx="75895" cy="7589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notesMaster" Target="notesMasters/notesMaster1.xml"/><Relationship Id="rId64" Type="http://schemas.openxmlformats.org/officeDocument/2006/relationships/handoutMaster" Target="handoutMasters/handoutMaster1.xml"/><Relationship Id="rId65" Type="http://schemas.openxmlformats.org/officeDocument/2006/relationships/printerSettings" Target="printerSettings/printerSettings1.bin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1" Type="http://schemas.openxmlformats.org/officeDocument/2006/relationships/image" Target="../media/image31.emf"/><Relationship Id="rId2" Type="http://schemas.openxmlformats.org/officeDocument/2006/relationships/image" Target="../media/image32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1" Type="http://schemas.openxmlformats.org/officeDocument/2006/relationships/image" Target="../media/image35.emf"/><Relationship Id="rId2" Type="http://schemas.openxmlformats.org/officeDocument/2006/relationships/image" Target="../media/image32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9.emf"/><Relationship Id="rId5" Type="http://schemas.openxmlformats.org/officeDocument/2006/relationships/image" Target="../media/image40.emf"/><Relationship Id="rId6" Type="http://schemas.openxmlformats.org/officeDocument/2006/relationships/image" Target="../media/image41.emf"/><Relationship Id="rId1" Type="http://schemas.openxmlformats.org/officeDocument/2006/relationships/image" Target="../media/image38.emf"/><Relationship Id="rId2" Type="http://schemas.openxmlformats.org/officeDocument/2006/relationships/image" Target="../media/image32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1" Type="http://schemas.openxmlformats.org/officeDocument/2006/relationships/image" Target="../media/image42.emf"/><Relationship Id="rId2" Type="http://schemas.openxmlformats.org/officeDocument/2006/relationships/image" Target="../media/image43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39.emf"/><Relationship Id="rId5" Type="http://schemas.openxmlformats.org/officeDocument/2006/relationships/image" Target="../media/image50.emf"/><Relationship Id="rId1" Type="http://schemas.openxmlformats.org/officeDocument/2006/relationships/image" Target="../media/image47.emf"/><Relationship Id="rId2" Type="http://schemas.openxmlformats.org/officeDocument/2006/relationships/image" Target="../media/image48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1" Type="http://schemas.openxmlformats.org/officeDocument/2006/relationships/image" Target="../media/image51.emf"/><Relationship Id="rId2" Type="http://schemas.openxmlformats.org/officeDocument/2006/relationships/image" Target="../media/image4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032177" cy="463343"/>
          </a:xfrm>
          <a:prstGeom prst="rect">
            <a:avLst/>
          </a:prstGeom>
        </p:spPr>
        <p:txBody>
          <a:bodyPr vert="horz" lIns="87996" tIns="43998" rIns="87996" bIns="43998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3132" y="1"/>
            <a:ext cx="3033374" cy="463343"/>
          </a:xfrm>
          <a:prstGeom prst="rect">
            <a:avLst/>
          </a:prstGeom>
        </p:spPr>
        <p:txBody>
          <a:bodyPr vert="horz" lIns="87996" tIns="43998" rIns="87996" bIns="43998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818253"/>
            <a:ext cx="3032177" cy="463343"/>
          </a:xfrm>
          <a:prstGeom prst="rect">
            <a:avLst/>
          </a:prstGeom>
        </p:spPr>
        <p:txBody>
          <a:bodyPr vert="horz" lIns="87996" tIns="43998" rIns="87996" bIns="43998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3132" y="8818253"/>
            <a:ext cx="3033374" cy="463343"/>
          </a:xfrm>
          <a:prstGeom prst="rect">
            <a:avLst/>
          </a:prstGeom>
        </p:spPr>
        <p:txBody>
          <a:bodyPr vert="horz" lIns="87996" tIns="43998" rIns="87996" bIns="43998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5138104-F42C-44E5-8A2E-0509907268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566850"/>
      </p:ext>
    </p:extLst>
  </p:cSld>
  <p:clrMap bg1="lt1" tx1="dk1" bg2="lt2" tx2="dk2" accent1="accent1" accent2="accent2" accent3="accent3" accent4="accent4" accent5="accent5" accent6="accent6" hlink="hlink" folHlink="folHlink"/>
  <p:hf sldNum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032177" cy="463343"/>
          </a:xfrm>
          <a:prstGeom prst="rect">
            <a:avLst/>
          </a:prstGeom>
        </p:spPr>
        <p:txBody>
          <a:bodyPr vert="horz" lIns="93021" tIns="46511" rIns="93021" bIns="4651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4329" y="1"/>
            <a:ext cx="3032177" cy="463343"/>
          </a:xfrm>
          <a:prstGeom prst="rect">
            <a:avLst/>
          </a:prstGeom>
        </p:spPr>
        <p:txBody>
          <a:bodyPr vert="horz" lIns="93021" tIns="46511" rIns="93021" bIns="4651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21" tIns="46511" rIns="93021" bIns="4651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0012" y="4410182"/>
            <a:ext cx="5597681" cy="4176402"/>
          </a:xfrm>
          <a:prstGeom prst="rect">
            <a:avLst/>
          </a:prstGeom>
        </p:spPr>
        <p:txBody>
          <a:bodyPr vert="horz" lIns="93021" tIns="46511" rIns="93021" bIns="46511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18253"/>
            <a:ext cx="3032177" cy="463343"/>
          </a:xfrm>
          <a:prstGeom prst="rect">
            <a:avLst/>
          </a:prstGeom>
        </p:spPr>
        <p:txBody>
          <a:bodyPr vert="horz" lIns="93021" tIns="46511" rIns="93021" bIns="4651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4329" y="8818253"/>
            <a:ext cx="3032177" cy="463343"/>
          </a:xfrm>
          <a:prstGeom prst="rect">
            <a:avLst/>
          </a:prstGeom>
        </p:spPr>
        <p:txBody>
          <a:bodyPr vert="horz" lIns="93021" tIns="46511" rIns="93021" bIns="4651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BEB7D61C-4D61-4C5D-BB70-C180D9554E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568936"/>
      </p:ext>
    </p:extLst>
  </p:cSld>
  <p:clrMap bg1="lt1" tx1="dk1" bg2="lt2" tx2="dk2" accent1="accent1" accent2="accent2" accent3="accent3" accent4="accent4" accent5="accent5" accent6="accent6" hlink="hlink" folHlink="folHlink"/>
  <p:hf sldNum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983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F9EA04-9AF8-EB45-99B6-BC473C77B8EF}" type="slidenum">
              <a:rPr lang="en-US"/>
              <a:pPr/>
              <a:t>25</a:t>
            </a:fld>
            <a:endParaRPr lang="en-US"/>
          </a:p>
        </p:txBody>
      </p:sp>
      <p:sp>
        <p:nvSpPr>
          <p:cNvPr id="98309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smtClean="0"/>
              <a:t>11/12/14</a:t>
            </a:r>
            <a:endParaRPr lang="en-US"/>
          </a:p>
        </p:txBody>
      </p:sp>
      <p:sp>
        <p:nvSpPr>
          <p:cNvPr id="98310" name="Header Placeholder 5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BIOL/FISH 473 - Limnology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E47C71-4765-1C48-BCD3-1037A087EFD7}" type="slidenum">
              <a:rPr lang="en-US"/>
              <a:pPr/>
              <a:t>30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BCDF5E-48B8-0540-8ABC-1AB5A62C56E1}" type="slidenum">
              <a:rPr lang="en-US"/>
              <a:pPr/>
              <a:t>49</a:t>
            </a:fld>
            <a:endParaRPr lang="en-US"/>
          </a:p>
        </p:txBody>
      </p:sp>
      <p:sp>
        <p:nvSpPr>
          <p:cNvPr id="71685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5450CE00-2298-B847-AD9B-69ED6200BD9C}" type="datetime1">
              <a:rPr lang="en-US" smtClean="0"/>
              <a:t>2/2/17</a:t>
            </a:fld>
            <a:endParaRPr lang="en-US"/>
          </a:p>
        </p:txBody>
      </p:sp>
      <p:sp>
        <p:nvSpPr>
          <p:cNvPr id="71686" name="Header Placeholder 5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BIOL/FISH 473 - Limnology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BCDF5E-48B8-0540-8ABC-1AB5A62C56E1}" type="slidenum">
              <a:rPr lang="en-US"/>
              <a:pPr/>
              <a:t>50</a:t>
            </a:fld>
            <a:endParaRPr lang="en-US"/>
          </a:p>
        </p:txBody>
      </p:sp>
      <p:sp>
        <p:nvSpPr>
          <p:cNvPr id="71685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F6578989-305B-D84B-B509-B8F6C712BF69}" type="datetime1">
              <a:rPr lang="en-US" smtClean="0"/>
              <a:t>2/2/17</a:t>
            </a:fld>
            <a:endParaRPr lang="en-US"/>
          </a:p>
        </p:txBody>
      </p:sp>
      <p:sp>
        <p:nvSpPr>
          <p:cNvPr id="71686" name="Header Placeholder 5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BIOL/FISH 473 - Limnology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BCDF5E-48B8-0540-8ABC-1AB5A62C56E1}" type="slidenum">
              <a:rPr lang="en-US"/>
              <a:pPr/>
              <a:t>51</a:t>
            </a:fld>
            <a:endParaRPr lang="en-US"/>
          </a:p>
        </p:txBody>
      </p:sp>
      <p:sp>
        <p:nvSpPr>
          <p:cNvPr id="71685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984FFDD5-366C-004E-B883-B3D61D22CB18}" type="datetime1">
              <a:rPr lang="en-US" smtClean="0"/>
              <a:t>2/2/17</a:t>
            </a:fld>
            <a:endParaRPr lang="en-US"/>
          </a:p>
        </p:txBody>
      </p:sp>
      <p:sp>
        <p:nvSpPr>
          <p:cNvPr id="71686" name="Header Placeholder 5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BIOL/FISH 473 - Limnology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BCDF5E-48B8-0540-8ABC-1AB5A62C56E1}" type="slidenum">
              <a:rPr lang="en-US"/>
              <a:pPr/>
              <a:t>52</a:t>
            </a:fld>
            <a:endParaRPr lang="en-US"/>
          </a:p>
        </p:txBody>
      </p:sp>
      <p:sp>
        <p:nvSpPr>
          <p:cNvPr id="71685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CC536717-AE64-BE41-8E65-FDE79440C940}" type="datetime1">
              <a:rPr lang="en-US" smtClean="0"/>
              <a:t>2/2/17</a:t>
            </a:fld>
            <a:endParaRPr lang="en-US"/>
          </a:p>
        </p:txBody>
      </p:sp>
      <p:sp>
        <p:nvSpPr>
          <p:cNvPr id="71686" name="Header Placeholder 5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BIOL/FISH 473 - Limnology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BCDF5E-48B8-0540-8ABC-1AB5A62C56E1}" type="slidenum">
              <a:rPr lang="en-US"/>
              <a:pPr/>
              <a:t>53</a:t>
            </a:fld>
            <a:endParaRPr lang="en-US"/>
          </a:p>
        </p:txBody>
      </p:sp>
      <p:sp>
        <p:nvSpPr>
          <p:cNvPr id="71685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C49B238E-AECC-8344-96DF-D2240734FDD8}" type="datetime1">
              <a:rPr lang="en-US" smtClean="0"/>
              <a:t>2/2/17</a:t>
            </a:fld>
            <a:endParaRPr lang="en-US"/>
          </a:p>
        </p:txBody>
      </p:sp>
      <p:sp>
        <p:nvSpPr>
          <p:cNvPr id="71686" name="Header Placeholder 5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BIOL/FISH 473 - Limnology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BCDF5E-48B8-0540-8ABC-1AB5A62C56E1}" type="slidenum">
              <a:rPr lang="en-US"/>
              <a:pPr/>
              <a:t>54</a:t>
            </a:fld>
            <a:endParaRPr lang="en-US"/>
          </a:p>
        </p:txBody>
      </p:sp>
      <p:sp>
        <p:nvSpPr>
          <p:cNvPr id="71685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E16B2CB1-2FB4-9B4A-A55A-B08782BDF0D7}" type="datetime1">
              <a:rPr lang="en-US" smtClean="0"/>
              <a:t>2/2/17</a:t>
            </a:fld>
            <a:endParaRPr lang="en-US"/>
          </a:p>
        </p:txBody>
      </p:sp>
      <p:sp>
        <p:nvSpPr>
          <p:cNvPr id="71686" name="Header Placeholder 5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BIOL/FISH 473 - Limnology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BCDF5E-48B8-0540-8ABC-1AB5A62C56E1}" type="slidenum">
              <a:rPr lang="en-US"/>
              <a:pPr/>
              <a:t>55</a:t>
            </a:fld>
            <a:endParaRPr lang="en-US"/>
          </a:p>
        </p:txBody>
      </p:sp>
      <p:sp>
        <p:nvSpPr>
          <p:cNvPr id="71685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77A98700-FB74-D546-A951-D45FF0B2C873}" type="datetime1">
              <a:rPr lang="en-US" smtClean="0"/>
              <a:t>2/2/17</a:t>
            </a:fld>
            <a:endParaRPr lang="en-US"/>
          </a:p>
        </p:txBody>
      </p:sp>
      <p:sp>
        <p:nvSpPr>
          <p:cNvPr id="71686" name="Header Placeholder 5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BIOL/FISH 473 - Limnology</a:t>
            </a: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AA81AD-D356-AA4F-A400-69CC56CD184E}" type="slidenum">
              <a:rPr lang="en-US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E0E842-E836-4B23-9728-9D9A4011E6D6}" type="datetime1">
              <a:rPr lang="en-US" smtClean="0"/>
              <a:pPr>
                <a:defRPr/>
              </a:pPr>
              <a:t>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8B7200-B6DF-4585-B021-5E52802DFB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DC1221-CA21-4EE3-B70C-C41C201476F2}" type="datetime1">
              <a:rPr lang="en-US" smtClean="0"/>
              <a:pPr>
                <a:defRPr/>
              </a:pPr>
              <a:t>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91C0C3-F063-41D9-AD65-D97816E82F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D6F442-7EFD-4EFD-96CB-29548E1286D7}" type="datetime1">
              <a:rPr lang="en-US" smtClean="0"/>
              <a:pPr>
                <a:defRPr/>
              </a:pPr>
              <a:t>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B64429-9EAC-4B6C-8EB2-42331573DD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DC9F2-EBB0-4532-B699-2EFBF0A72E4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92A7EB-DA7D-4FED-93DA-89851A868AC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33C34C-1557-425C-A5FE-456087DFEAC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392607-FA32-4904-A299-5BF506D68D3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A9016D-0903-42C2-80E7-238081AB345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175AD8-A45E-4D4B-9103-9DFA0043CB8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260697-4799-4776-B977-A0B8009C78E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27EB92-91EE-407A-90B5-1D532FDFD75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8653D-5EBE-4864-99E8-95C9B0FF16E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219C1A-7AEC-4589-9B18-04606DC2BBA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C79A5-8800-4063-BE46-3410C06CCE5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B514A4-1D3F-42F2-A5A5-C457F4ED23B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2168F9-894C-4657-AE4F-CC34631535A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AD65DD-9D27-479A-AA26-73AED15D130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5A409C-B3BD-4C77-B184-DD8CC871F40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7D2B00-D195-417D-9EFB-5BF8BC9F7D2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F14FC4-B2E4-4E42-B323-00D28BBAED6D}" type="datetime1">
              <a:rPr lang="en-US" smtClean="0"/>
              <a:pPr>
                <a:defRPr/>
              </a:pPr>
              <a:t>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23ED48-34FC-4E39-80F8-2BF7E28A9C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63D434-F91E-4319-A0D0-7153DEAF007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9BD4BD-3884-4041-9BF8-EA8CCF9199F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DC60D0-A5C9-46E8-A18B-ABA0E38ECBA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7BB884-C6D9-40CF-86DB-251BE3565FA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975126-9051-443C-8B27-E0ABDF38103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EEB3F7-7179-4ADC-A636-379997CAE6D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D513EF-5DE4-42F4-95E5-C0E8F7B282FD}" type="datetime1">
              <a:rPr lang="en-US" smtClean="0"/>
              <a:pPr>
                <a:defRPr/>
              </a:pPr>
              <a:t>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C66C1B-8CE2-4488-AC08-2229DEE376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76CC42-5324-4D1A-9388-FAB5DCA4B6F9}" type="datetime1">
              <a:rPr lang="en-US" smtClean="0"/>
              <a:pPr>
                <a:defRPr/>
              </a:pPr>
              <a:t>2/2/17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1F0579-8110-4C33-8069-172F2B4369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90DBC1-E78F-4390-958C-03808970BA88}" type="datetime1">
              <a:rPr lang="en-US" smtClean="0"/>
              <a:pPr>
                <a:defRPr/>
              </a:pPr>
              <a:t>2/2/17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44E378-6B12-42FB-A781-E87F173D0F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481B9E-EADC-44CB-87F0-C727766A0937}" type="datetime1">
              <a:rPr lang="en-US" smtClean="0"/>
              <a:pPr>
                <a:defRPr/>
              </a:pPr>
              <a:t>2/2/17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ACC474-929B-44C9-841F-D3D033A901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2F8EE7-1BB3-4EAD-95B3-FE898000F893}" type="datetime1">
              <a:rPr lang="en-US" smtClean="0"/>
              <a:pPr>
                <a:defRPr/>
              </a:pPr>
              <a:t>2/2/17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53EDCB-EA62-4130-BB31-0FBA56DF04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A4B5F4-B1AE-450F-AA63-E35FB721923D}" type="datetime1">
              <a:rPr lang="en-US" smtClean="0"/>
              <a:pPr>
                <a:defRPr/>
              </a:pPr>
              <a:t>2/2/17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3A8F8C-B929-4E79-8B1D-BE3F24D12F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89F802-12A5-454F-B339-991BC19E6DDE}" type="datetime1">
              <a:rPr lang="en-US" smtClean="0"/>
              <a:pPr>
                <a:defRPr/>
              </a:pPr>
              <a:t>2/2/17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7F1983-2C6E-4922-B2BB-55E3A6794D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B7BB077E-C049-40B5-81DF-DCC842DB483B}" type="datetime1">
              <a:rPr lang="en-US" smtClean="0"/>
              <a:pPr>
                <a:defRPr/>
              </a:pPr>
              <a:t>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0F09D53-317C-4B39-9F7D-54CBC9EA1D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91E7F36-7D31-403B-A7E5-80BF54D8937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2/2/17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9627839-44EF-4DBB-865D-69E0DEDB53E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6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hyperlink" Target="http://www.jjphoto.dk/" TargetMode="External"/><Relationship Id="rId5" Type="http://schemas.openxmlformats.org/officeDocument/2006/relationships/image" Target="../media/image18.jpeg"/><Relationship Id="rId6" Type="http://schemas.openxmlformats.org/officeDocument/2006/relationships/image" Target="../media/image19.png"/><Relationship Id="rId7" Type="http://schemas.openxmlformats.org/officeDocument/2006/relationships/image" Target="../media/image20.jpeg"/><Relationship Id="rId8" Type="http://schemas.openxmlformats.org/officeDocument/2006/relationships/image" Target="../media/image21.jpeg"/><Relationship Id="rId9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5" Type="http://schemas.openxmlformats.org/officeDocument/2006/relationships/image" Target="../media/image25.jpeg"/><Relationship Id="rId6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31.e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32.emf"/><Relationship Id="rId8" Type="http://schemas.openxmlformats.org/officeDocument/2006/relationships/oleObject" Target="../embeddings/oleObject5.bin"/><Relationship Id="rId9" Type="http://schemas.openxmlformats.org/officeDocument/2006/relationships/image" Target="../media/image33.emf"/><Relationship Id="rId10" Type="http://schemas.openxmlformats.org/officeDocument/2006/relationships/oleObject" Target="../embeddings/oleObject6.bin"/><Relationship Id="rId11" Type="http://schemas.openxmlformats.org/officeDocument/2006/relationships/image" Target="../media/image34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35.emf"/><Relationship Id="rId6" Type="http://schemas.openxmlformats.org/officeDocument/2006/relationships/oleObject" Target="../embeddings/oleObject8.bin"/><Relationship Id="rId7" Type="http://schemas.openxmlformats.org/officeDocument/2006/relationships/image" Target="../media/image32.emf"/><Relationship Id="rId8" Type="http://schemas.openxmlformats.org/officeDocument/2006/relationships/oleObject" Target="../embeddings/oleObject9.bin"/><Relationship Id="rId9" Type="http://schemas.openxmlformats.org/officeDocument/2006/relationships/image" Target="../media/image36.emf"/><Relationship Id="rId10" Type="http://schemas.openxmlformats.org/officeDocument/2006/relationships/oleObject" Target="../embeddings/oleObject10.bin"/><Relationship Id="rId11" Type="http://schemas.openxmlformats.org/officeDocument/2006/relationships/image" Target="../media/image37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9.emf"/><Relationship Id="rId12" Type="http://schemas.openxmlformats.org/officeDocument/2006/relationships/oleObject" Target="../embeddings/oleObject15.bin"/><Relationship Id="rId13" Type="http://schemas.openxmlformats.org/officeDocument/2006/relationships/image" Target="../media/image40.emf"/><Relationship Id="rId14" Type="http://schemas.openxmlformats.org/officeDocument/2006/relationships/oleObject" Target="../embeddings/oleObject16.bin"/><Relationship Id="rId15" Type="http://schemas.openxmlformats.org/officeDocument/2006/relationships/image" Target="../media/image41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8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38.emf"/><Relationship Id="rId6" Type="http://schemas.openxmlformats.org/officeDocument/2006/relationships/oleObject" Target="../embeddings/oleObject12.bin"/><Relationship Id="rId7" Type="http://schemas.openxmlformats.org/officeDocument/2006/relationships/image" Target="../media/image32.emf"/><Relationship Id="rId8" Type="http://schemas.openxmlformats.org/officeDocument/2006/relationships/oleObject" Target="../embeddings/oleObject13.bin"/><Relationship Id="rId9" Type="http://schemas.openxmlformats.org/officeDocument/2006/relationships/image" Target="../media/image36.emf"/><Relationship Id="rId10" Type="http://schemas.openxmlformats.org/officeDocument/2006/relationships/oleObject" Target="../embeddings/oleObject14.bin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1.bin"/><Relationship Id="rId12" Type="http://schemas.openxmlformats.org/officeDocument/2006/relationships/image" Target="../media/image45.emf"/><Relationship Id="rId13" Type="http://schemas.openxmlformats.org/officeDocument/2006/relationships/oleObject" Target="../embeddings/oleObject22.bin"/><Relationship Id="rId14" Type="http://schemas.openxmlformats.org/officeDocument/2006/relationships/image" Target="../media/image46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9.xml"/><Relationship Id="rId4" Type="http://schemas.openxmlformats.org/officeDocument/2006/relationships/oleObject" Target="../embeddings/oleObject17.bin"/><Relationship Id="rId5" Type="http://schemas.openxmlformats.org/officeDocument/2006/relationships/image" Target="../media/image42.emf"/><Relationship Id="rId6" Type="http://schemas.openxmlformats.org/officeDocument/2006/relationships/oleObject" Target="../embeddings/oleObject18.bin"/><Relationship Id="rId7" Type="http://schemas.openxmlformats.org/officeDocument/2006/relationships/image" Target="../media/image43.emf"/><Relationship Id="rId8" Type="http://schemas.openxmlformats.org/officeDocument/2006/relationships/oleObject" Target="../embeddings/oleObject19.bin"/><Relationship Id="rId9" Type="http://schemas.openxmlformats.org/officeDocument/2006/relationships/image" Target="../media/image44.emf"/><Relationship Id="rId10" Type="http://schemas.openxmlformats.org/officeDocument/2006/relationships/oleObject" Target="../embeddings/oleObject20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9.emf"/><Relationship Id="rId12" Type="http://schemas.openxmlformats.org/officeDocument/2006/relationships/oleObject" Target="../embeddings/oleObject27.bin"/><Relationship Id="rId13" Type="http://schemas.openxmlformats.org/officeDocument/2006/relationships/image" Target="../media/image50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0.xml"/><Relationship Id="rId4" Type="http://schemas.openxmlformats.org/officeDocument/2006/relationships/oleObject" Target="../embeddings/oleObject23.bin"/><Relationship Id="rId5" Type="http://schemas.openxmlformats.org/officeDocument/2006/relationships/image" Target="../media/image47.emf"/><Relationship Id="rId6" Type="http://schemas.openxmlformats.org/officeDocument/2006/relationships/oleObject" Target="../embeddings/oleObject24.bin"/><Relationship Id="rId7" Type="http://schemas.openxmlformats.org/officeDocument/2006/relationships/image" Target="../media/image48.emf"/><Relationship Id="rId8" Type="http://schemas.openxmlformats.org/officeDocument/2006/relationships/oleObject" Target="../embeddings/oleObject25.bin"/><Relationship Id="rId9" Type="http://schemas.openxmlformats.org/officeDocument/2006/relationships/image" Target="../media/image49.emf"/><Relationship Id="rId10" Type="http://schemas.openxmlformats.org/officeDocument/2006/relationships/oleObject" Target="../embeddings/oleObject26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4" Type="http://schemas.openxmlformats.org/officeDocument/2006/relationships/oleObject" Target="../embeddings/oleObject28.bin"/><Relationship Id="rId5" Type="http://schemas.openxmlformats.org/officeDocument/2006/relationships/image" Target="../media/image51.emf"/><Relationship Id="rId6" Type="http://schemas.openxmlformats.org/officeDocument/2006/relationships/oleObject" Target="../embeddings/oleObject29.bin"/><Relationship Id="rId7" Type="http://schemas.openxmlformats.org/officeDocument/2006/relationships/image" Target="../media/image48.emf"/><Relationship Id="rId8" Type="http://schemas.openxmlformats.org/officeDocument/2006/relationships/oleObject" Target="../embeddings/oleObject30.bin"/><Relationship Id="rId9" Type="http://schemas.openxmlformats.org/officeDocument/2006/relationships/image" Target="../media/image52.emf"/><Relationship Id="rId10" Type="http://schemas.openxmlformats.org/officeDocument/2006/relationships/oleObject" Target="../embeddings/oleObject31.bin"/><Relationship Id="rId11" Type="http://schemas.openxmlformats.org/officeDocument/2006/relationships/image" Target="../media/image53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4" Type="http://schemas.openxmlformats.org/officeDocument/2006/relationships/image" Target="../media/image64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6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847725" y="539750"/>
            <a:ext cx="7448550" cy="2065338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Applications of</a:t>
            </a:r>
            <a:b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</a:br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Dynamic Linear Models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96950" y="2951163"/>
            <a:ext cx="7150100" cy="225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ts val="4400"/>
              </a:lnSpc>
            </a:pPr>
            <a:r>
              <a:rPr lang="en-US" sz="2800" dirty="0">
                <a:latin typeface="Calibri" charset="0"/>
              </a:rPr>
              <a:t>Mark Scheuerell</a:t>
            </a:r>
          </a:p>
          <a:p>
            <a:pPr algn="ctr" eaLnBrk="1" hangingPunct="1"/>
            <a:endParaRPr lang="en-US" dirty="0">
              <a:latin typeface="Calibri" charset="0"/>
            </a:endParaRPr>
          </a:p>
          <a:p>
            <a:pPr algn="ctr" eaLnBrk="1" hangingPunct="1">
              <a:lnSpc>
                <a:spcPts val="3200"/>
              </a:lnSpc>
            </a:pPr>
            <a:r>
              <a:rPr lang="en-US" i="1" dirty="0" smtClean="0">
                <a:latin typeface="Calibri" charset="0"/>
              </a:rPr>
              <a:t>FISH 507 – Applied Time Series Analysis</a:t>
            </a:r>
          </a:p>
          <a:p>
            <a:pPr algn="ctr" eaLnBrk="1" hangingPunct="1">
              <a:lnSpc>
                <a:spcPts val="3200"/>
              </a:lnSpc>
            </a:pPr>
            <a:endParaRPr lang="en-US" i="1" dirty="0">
              <a:latin typeface="Calibri" charset="0"/>
            </a:endParaRPr>
          </a:p>
          <a:p>
            <a:pPr algn="ctr" eaLnBrk="1" hangingPunct="1">
              <a:lnSpc>
                <a:spcPts val="3200"/>
              </a:lnSpc>
            </a:pPr>
            <a:r>
              <a:rPr lang="en-US" dirty="0" smtClean="0">
                <a:latin typeface="Calibri" charset="0"/>
              </a:rPr>
              <a:t>2 </a:t>
            </a:r>
            <a:r>
              <a:rPr lang="en-US" smtClean="0">
                <a:latin typeface="Calibri" charset="0"/>
              </a:rPr>
              <a:t>February 2017</a:t>
            </a: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24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Diversification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857475" y="1358269"/>
            <a:ext cx="7385574" cy="373948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t" anchorCtr="0">
            <a:spAutoFit/>
          </a:bodyPr>
          <a:lstStyle/>
          <a:p>
            <a:pPr marL="290513" indent="-290513">
              <a:spcAft>
                <a:spcPts val="18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By holding a diverse collection of assets (a portfolio), one can reduce unsystematic, but not systematic, </a:t>
            </a:r>
            <a:r>
              <a:rPr lang="en-US" sz="2400" dirty="0">
                <a:solidFill>
                  <a:schemeClr val="tx1"/>
                </a:solidFill>
              </a:rPr>
              <a:t>risk</a:t>
            </a:r>
            <a:endParaRPr lang="en-US" sz="2400" dirty="0" smtClean="0">
              <a:solidFill>
                <a:schemeClr val="tx1"/>
              </a:solidFill>
            </a:endParaRPr>
          </a:p>
          <a:p>
            <a:pPr marL="290513" indent="-290513">
              <a:spcAft>
                <a:spcPts val="18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Investing is inherently risky, but (rationale) investors are risk averse</a:t>
            </a:r>
          </a:p>
          <a:p>
            <a:pPr marL="290513" indent="-290513">
              <a:spcAft>
                <a:spcPts val="18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That is, if presented with 2 portfolios offering equal returns, they should choose the less risky one</a:t>
            </a:r>
          </a:p>
          <a:p>
            <a:pPr marL="290513" indent="-290513">
              <a:spcAft>
                <a:spcPts val="18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Thus, investors expect to be compensated with higher returns for accepting more risk &amp; vice-versa</a:t>
            </a:r>
          </a:p>
        </p:txBody>
      </p:sp>
    </p:spTree>
    <p:extLst>
      <p:ext uri="{BB962C8B-B14F-4D97-AF65-F5344CB8AC3E}">
        <p14:creationId xmlns:p14="http://schemas.microsoft.com/office/powerpoint/2010/main" val="2258447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Estimating risks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857475" y="1358269"/>
            <a:ext cx="7385574" cy="3139321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t" anchorCtr="0">
            <a:spAutoFit/>
          </a:bodyPr>
          <a:lstStyle/>
          <a:p>
            <a:pPr marL="290513" indent="-290513">
              <a:spcAft>
                <a:spcPts val="18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Portfolios can only reduce unsystematic risks, so one should understand the systematic risk of an asset before it is added to a portfolio</a:t>
            </a:r>
          </a:p>
          <a:p>
            <a:pPr marL="290513" indent="-290513">
              <a:spcAft>
                <a:spcPts val="18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Sharpe (1963) outlined a </a:t>
            </a:r>
            <a:r>
              <a:rPr lang="en-US" sz="2400" dirty="0">
                <a:solidFill>
                  <a:schemeClr val="tx1"/>
                </a:solidFill>
              </a:rPr>
              <a:t>model whereby </a:t>
            </a:r>
            <a:r>
              <a:rPr lang="en-US" sz="2400" dirty="0" smtClean="0">
                <a:solidFill>
                  <a:schemeClr val="tx1"/>
                </a:solidFill>
              </a:rPr>
              <a:t>returns of various assets are related through a combination of a common underlying influence &amp; random factors</a:t>
            </a:r>
          </a:p>
          <a:p>
            <a:pPr marL="290513" indent="-290513">
              <a:spcAft>
                <a:spcPts val="18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Total risk = Systematic risk + Unsystematic risk</a:t>
            </a:r>
          </a:p>
        </p:txBody>
      </p:sp>
    </p:spTree>
    <p:extLst>
      <p:ext uri="{BB962C8B-B14F-4D97-AF65-F5344CB8AC3E}">
        <p14:creationId xmlns:p14="http://schemas.microsoft.com/office/powerpoint/2010/main" val="1116180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The market model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857475" y="1390629"/>
            <a:ext cx="7385574" cy="120032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t" anchorCtr="0">
            <a:spAutoFit/>
          </a:bodyPr>
          <a:lstStyle/>
          <a:p>
            <a:pPr marL="290513" indent="-290513">
              <a:spcAft>
                <a:spcPts val="18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Many others (e.g., </a:t>
            </a:r>
            <a:r>
              <a:rPr lang="en-US" sz="2400" dirty="0" err="1" smtClean="0">
                <a:solidFill>
                  <a:schemeClr val="tx1"/>
                </a:solidFill>
              </a:rPr>
              <a:t>Treynor</a:t>
            </a:r>
            <a:r>
              <a:rPr lang="en-US" sz="2400" dirty="0" smtClean="0">
                <a:solidFill>
                  <a:schemeClr val="tx1"/>
                </a:solidFill>
              </a:rPr>
              <a:t>, </a:t>
            </a:r>
            <a:r>
              <a:rPr lang="en-US" sz="2400" dirty="0" err="1" smtClean="0">
                <a:solidFill>
                  <a:schemeClr val="tx1"/>
                </a:solidFill>
              </a:rPr>
              <a:t>Lintner</a:t>
            </a:r>
            <a:r>
              <a:rPr lang="en-US" sz="2400" dirty="0" smtClean="0">
                <a:solidFill>
                  <a:schemeClr val="tx1"/>
                </a:solidFill>
              </a:rPr>
              <a:t>, </a:t>
            </a:r>
            <a:r>
              <a:rPr lang="en-US" sz="2400" dirty="0" err="1" smtClean="0">
                <a:solidFill>
                  <a:schemeClr val="tx1"/>
                </a:solidFill>
              </a:rPr>
              <a:t>Beja</a:t>
            </a:r>
            <a:r>
              <a:rPr lang="en-US" sz="2400" dirty="0" smtClean="0">
                <a:solidFill>
                  <a:schemeClr val="tx1"/>
                </a:solidFill>
              </a:rPr>
              <a:t>) were also working on these ideas, which ultimately led to the “</a:t>
            </a:r>
            <a:r>
              <a:rPr lang="en-US" sz="2400" dirty="0">
                <a:solidFill>
                  <a:schemeClr val="tx1"/>
                </a:solidFill>
              </a:rPr>
              <a:t>market model</a:t>
            </a:r>
            <a:r>
              <a:rPr lang="en-US" sz="2400" dirty="0" smtClean="0">
                <a:solidFill>
                  <a:schemeClr val="tx1"/>
                </a:solidFill>
              </a:rPr>
              <a:t>”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3760998"/>
              </p:ext>
            </p:extLst>
          </p:nvPr>
        </p:nvGraphicFramePr>
        <p:xfrm>
          <a:off x="3138226" y="3539478"/>
          <a:ext cx="2738120" cy="474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57" name="Equation" r:id="rId4" imgW="1244600" imgH="215900" progId="Equation.3">
                  <p:embed/>
                </p:oleObj>
              </mc:Choice>
              <mc:Fallback>
                <p:oleObj name="Equation" r:id="rId4" imgW="1244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38226" y="3539478"/>
                        <a:ext cx="2738120" cy="474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1622676" y="2650541"/>
            <a:ext cx="2187412" cy="70788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marL="0" lvl="1" algn="ctr"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alibri"/>
              </a:rPr>
              <a:t>Returns of asset</a:t>
            </a:r>
          </a:p>
          <a:p>
            <a:pPr marL="0" lvl="1" algn="ctr"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alibri"/>
              </a:rPr>
              <a:t>at time </a:t>
            </a:r>
            <a:r>
              <a:rPr lang="en-US" sz="2000" i="1" dirty="0" smtClean="0">
                <a:solidFill>
                  <a:schemeClr val="accent1">
                    <a:lumMod val="75000"/>
                  </a:schemeClr>
                </a:solidFill>
                <a:latin typeface="Calibri"/>
              </a:rPr>
              <a:t>t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321489" y="2650541"/>
            <a:ext cx="2431391" cy="70788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marL="0" lvl="1" algn="ctr"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alibri"/>
              </a:rPr>
              <a:t>Returns of market</a:t>
            </a:r>
          </a:p>
          <a:p>
            <a:pPr marL="0" lvl="1" algn="ctr"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alibri"/>
              </a:rPr>
              <a:t>at time </a:t>
            </a:r>
            <a:r>
              <a:rPr lang="en-US" sz="2000" i="1" dirty="0" smtClean="0">
                <a:solidFill>
                  <a:schemeClr val="accent1">
                    <a:lumMod val="75000"/>
                  </a:schemeClr>
                </a:solidFill>
                <a:latin typeface="Calibri"/>
              </a:rPr>
              <a:t>t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Calibri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839362" y="3373388"/>
            <a:ext cx="355489" cy="266959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624053" y="4363125"/>
            <a:ext cx="3826263" cy="70788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marL="0" lvl="1" algn="ctr"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Calibri"/>
              </a:rPr>
              <a:t>Correlated volatility</a:t>
            </a:r>
          </a:p>
          <a:p>
            <a:pPr marL="0" lvl="1" algn="ctr"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Calibri"/>
              </a:rPr>
              <a:t>(sensitivity to systematic risk)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Calibri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672207" y="4363125"/>
            <a:ext cx="2088350" cy="4001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marL="0" lvl="1" algn="ctr"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  <a:latin typeface="Calibri"/>
              </a:rPr>
              <a:t>Manager’s skill</a:t>
            </a:r>
            <a:endParaRPr lang="en-US" sz="2000" dirty="0">
              <a:solidFill>
                <a:schemeClr val="accent4">
                  <a:lumMod val="75000"/>
                </a:schemeClr>
              </a:solidFill>
              <a:latin typeface="Calibri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4941294" y="3373388"/>
            <a:ext cx="355489" cy="266959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3535046" y="4027349"/>
            <a:ext cx="273299" cy="34106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4681138" y="4027348"/>
            <a:ext cx="293813" cy="35724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706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601512"/>
              </p:ext>
            </p:extLst>
          </p:nvPr>
        </p:nvGraphicFramePr>
        <p:xfrm>
          <a:off x="1144726" y="1575373"/>
          <a:ext cx="6854549" cy="2471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2573"/>
                <a:gridCol w="5011976"/>
              </a:tblGrid>
              <a:tr h="5109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Value of </a:t>
                      </a:r>
                      <a:r>
                        <a:rPr lang="en-US" sz="2400" dirty="0" smtClean="0">
                          <a:latin typeface="Symbol" charset="2"/>
                          <a:cs typeface="Symbol" charset="2"/>
                        </a:rPr>
                        <a:t>a</a:t>
                      </a:r>
                      <a:endParaRPr lang="en-US" sz="2400" dirty="0">
                        <a:latin typeface="Symbol" charset="2"/>
                        <a:cs typeface="Symbol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Interpretation</a:t>
                      </a:r>
                      <a:endParaRPr lang="en-US" sz="2400" dirty="0"/>
                    </a:p>
                  </a:txBody>
                  <a:tcPr anchor="ctr"/>
                </a:tc>
              </a:tr>
              <a:tr h="6536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Symbol" charset="2"/>
                          <a:cs typeface="Symbol" charset="2"/>
                        </a:rPr>
                        <a:t>a</a:t>
                      </a:r>
                      <a:r>
                        <a:rPr lang="en-US" sz="2400" baseline="0" dirty="0" smtClean="0"/>
                        <a:t> &lt; 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Asset earns</a:t>
                      </a:r>
                      <a:r>
                        <a:rPr lang="en-US" sz="2400" baseline="0" dirty="0" smtClean="0"/>
                        <a:t> too little for its risk</a:t>
                      </a:r>
                      <a:endParaRPr lang="en-US" sz="2400" dirty="0"/>
                    </a:p>
                  </a:txBody>
                  <a:tcPr anchor="ctr"/>
                </a:tc>
              </a:tr>
              <a:tr h="6536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atin typeface="Symbol" charset="2"/>
                          <a:cs typeface="Symbol" charset="2"/>
                        </a:rPr>
                        <a:t>a</a:t>
                      </a:r>
                      <a:r>
                        <a:rPr lang="en-US" sz="2400" baseline="0" dirty="0" smtClean="0"/>
                        <a:t> = 0</a:t>
                      </a:r>
                      <a:endParaRPr lang="en-US" sz="2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Asset earns</a:t>
                      </a:r>
                      <a:r>
                        <a:rPr lang="en-US" sz="2400" baseline="0" dirty="0" smtClean="0"/>
                        <a:t> about expected for its risk</a:t>
                      </a:r>
                      <a:endParaRPr lang="en-US" sz="2400" dirty="0"/>
                    </a:p>
                  </a:txBody>
                  <a:tcPr anchor="ctr"/>
                </a:tc>
              </a:tr>
              <a:tr h="6536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atin typeface="Symbol" charset="2"/>
                          <a:cs typeface="Symbol" charset="2"/>
                        </a:rPr>
                        <a:t>a</a:t>
                      </a:r>
                      <a:r>
                        <a:rPr lang="en-US" sz="2400" baseline="0" dirty="0" smtClean="0"/>
                        <a:t> &gt; 0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Asset earns</a:t>
                      </a:r>
                      <a:r>
                        <a:rPr lang="en-US" sz="2400" baseline="0" dirty="0" smtClean="0"/>
                        <a:t> in excess given its risk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Interpreting alpha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89511" y="2747053"/>
            <a:ext cx="6964979" cy="808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89511" y="3404641"/>
            <a:ext cx="6964979" cy="808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457005" y="4151509"/>
            <a:ext cx="6229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Calibri"/>
              </a:rPr>
              <a:t>*Expected value if market is “efficient” (</a:t>
            </a:r>
            <a:r>
              <a:rPr lang="en-US" sz="2000" i="1" dirty="0" err="1" smtClean="0">
                <a:solidFill>
                  <a:schemeClr val="accent6">
                    <a:lumMod val="75000"/>
                  </a:schemeClr>
                </a:solidFill>
                <a:latin typeface="Calibri"/>
              </a:rPr>
              <a:t>sensu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  <a:latin typeface="Calibri"/>
              </a:rPr>
              <a:t>Fama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Calibri"/>
              </a:rPr>
              <a:t> 1970)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83410" y="2805108"/>
            <a:ext cx="3124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Calibri"/>
              </a:rPr>
              <a:t>*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198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4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Interpreting beta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967365"/>
              </p:ext>
            </p:extLst>
          </p:nvPr>
        </p:nvGraphicFramePr>
        <p:xfrm>
          <a:off x="355931" y="1591150"/>
          <a:ext cx="8469552" cy="34414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3528"/>
                <a:gridCol w="4435644"/>
                <a:gridCol w="2750380"/>
              </a:tblGrid>
              <a:tr h="3862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Value of </a:t>
                      </a:r>
                      <a:r>
                        <a:rPr lang="en-US" dirty="0" smtClean="0">
                          <a:latin typeface="Symbol" charset="2"/>
                          <a:cs typeface="Symbol" charset="2"/>
                        </a:rPr>
                        <a:t>b</a:t>
                      </a:r>
                      <a:endParaRPr lang="en-US" dirty="0">
                        <a:latin typeface="Symbol" charset="2"/>
                        <a:cs typeface="Symbol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Interpretation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</a:tr>
              <a:tr h="63552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Symbol" charset="2"/>
                          <a:cs typeface="Symbol" charset="2"/>
                        </a:rPr>
                        <a:t>b</a:t>
                      </a:r>
                      <a:r>
                        <a:rPr lang="en-US" baseline="0" dirty="0" smtClean="0"/>
                        <a:t> =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Movement</a:t>
                      </a:r>
                      <a:r>
                        <a:rPr lang="en-US" baseline="0" dirty="0" smtClean="0"/>
                        <a:t> of asset is independent of market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Fixed-yield</a:t>
                      </a:r>
                      <a:r>
                        <a:rPr lang="en-US" baseline="0" dirty="0" smtClean="0"/>
                        <a:t> bond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8050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cs typeface="Symbol" charset="2"/>
                        </a:rPr>
                        <a:t>0 &lt; b</a:t>
                      </a:r>
                      <a:r>
                        <a:rPr lang="en-US" baseline="0" dirty="0" smtClean="0"/>
                        <a:t> &lt; 1</a:t>
                      </a:r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Movement of asset is in the same direction as, but less than movement of the market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Consumer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“staple” stock</a:t>
                      </a:r>
                      <a:endParaRPr lang="en-US" dirty="0"/>
                    </a:p>
                  </a:txBody>
                  <a:tcPr/>
                </a:tc>
              </a:tr>
              <a:tr h="8050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cs typeface="Symbol" charset="2"/>
                        </a:rPr>
                        <a:t>b</a:t>
                      </a:r>
                      <a:r>
                        <a:rPr lang="en-US" baseline="0" dirty="0" smtClean="0"/>
                        <a:t> = 1</a:t>
                      </a:r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Movement of asset is exactly the same direction &amp; magnitude of the market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Representative stock</a:t>
                      </a:r>
                      <a:endParaRPr lang="en-US" dirty="0"/>
                    </a:p>
                  </a:txBody>
                  <a:tcPr/>
                </a:tc>
              </a:tr>
              <a:tr h="8050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ymbol" charset="2"/>
                          <a:cs typeface="Symbol" charset="2"/>
                        </a:rPr>
                        <a:t>b</a:t>
                      </a:r>
                      <a:r>
                        <a:rPr lang="en-US" baseline="0" dirty="0" smtClean="0"/>
                        <a:t> &gt; 1</a:t>
                      </a:r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Movement of asset is in the same direction as, but more than movement of the market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Tech stock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355931" y="2612957"/>
            <a:ext cx="8461461" cy="808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54633" y="3412529"/>
            <a:ext cx="8461461" cy="808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53336" y="4212101"/>
            <a:ext cx="8461461" cy="808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832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Capital Asset Pricing Model (CAPM)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857475" y="1358269"/>
            <a:ext cx="7692970" cy="3185487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t" anchorCtr="0">
            <a:spAutoFit/>
          </a:bodyPr>
          <a:lstStyle/>
          <a:p>
            <a:pPr marL="290513" indent="-290513">
              <a:spcAft>
                <a:spcPts val="18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CAPM followed directly from the market model</a:t>
            </a:r>
          </a:p>
          <a:p>
            <a:pPr marL="290513" indent="-290513">
              <a:spcAft>
                <a:spcPts val="6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CAPM determines </a:t>
            </a:r>
            <a:r>
              <a:rPr lang="en-US" sz="2400" dirty="0">
                <a:solidFill>
                  <a:schemeClr val="tx1"/>
                </a:solidFill>
              </a:rPr>
              <a:t>an expected rate of return necessary for an asset to be included in a </a:t>
            </a:r>
            <a:r>
              <a:rPr lang="en-US" sz="2400" dirty="0" smtClean="0">
                <a:solidFill>
                  <a:schemeClr val="tx1"/>
                </a:solidFill>
              </a:rPr>
              <a:t>portfolio </a:t>
            </a:r>
            <a:r>
              <a:rPr lang="en-US" sz="2400" dirty="0">
                <a:solidFill>
                  <a:schemeClr val="tx1"/>
                </a:solidFill>
              </a:rPr>
              <a:t>based </a:t>
            </a:r>
            <a:r>
              <a:rPr lang="en-US" sz="2400" dirty="0" smtClean="0">
                <a:solidFill>
                  <a:schemeClr val="tx1"/>
                </a:solidFill>
              </a:rPr>
              <a:t>on:</a:t>
            </a:r>
          </a:p>
          <a:p>
            <a:pPr marL="630238" indent="-347663">
              <a:spcAft>
                <a:spcPts val="600"/>
              </a:spcAft>
              <a:buFont typeface="+mj-lt"/>
              <a:buAutoNum type="arabicParenR"/>
              <a:defRPr/>
            </a:pPr>
            <a:r>
              <a:rPr lang="en-US" sz="2000" dirty="0">
                <a:solidFill>
                  <a:schemeClr val="tx2"/>
                </a:solidFill>
              </a:rPr>
              <a:t>the asset's responsiveness to systematic risk </a:t>
            </a:r>
            <a:r>
              <a:rPr lang="en-US" sz="2000" dirty="0" smtClean="0">
                <a:solidFill>
                  <a:schemeClr val="tx2"/>
                </a:solidFill>
              </a:rPr>
              <a:t>(</a:t>
            </a:r>
            <a:r>
              <a:rPr lang="en-US" sz="2000" i="1" dirty="0" smtClean="0">
                <a:solidFill>
                  <a:schemeClr val="tx2"/>
                </a:solidFill>
                <a:latin typeface="Symbol" charset="2"/>
                <a:cs typeface="Symbol" charset="2"/>
              </a:rPr>
              <a:t>b</a:t>
            </a:r>
            <a:r>
              <a:rPr lang="en-US" sz="2000" dirty="0" smtClean="0">
                <a:solidFill>
                  <a:schemeClr val="tx2"/>
                </a:solidFill>
              </a:rPr>
              <a:t>);</a:t>
            </a:r>
          </a:p>
          <a:p>
            <a:pPr marL="630238" indent="-347663">
              <a:spcAft>
                <a:spcPts val="600"/>
              </a:spcAft>
              <a:buFont typeface="+mj-lt"/>
              <a:buAutoNum type="arabicParenR"/>
              <a:defRPr/>
            </a:pPr>
            <a:r>
              <a:rPr lang="en-US" sz="2000" dirty="0" smtClean="0">
                <a:solidFill>
                  <a:schemeClr val="tx2"/>
                </a:solidFill>
              </a:rPr>
              <a:t>the expected return of the market; and</a:t>
            </a:r>
          </a:p>
          <a:p>
            <a:pPr marL="630238" indent="-347663">
              <a:spcAft>
                <a:spcPts val="600"/>
              </a:spcAft>
              <a:buFont typeface="+mj-lt"/>
              <a:buAutoNum type="arabicParenR"/>
              <a:defRPr/>
            </a:pPr>
            <a:r>
              <a:rPr lang="en-US" sz="2000" dirty="0" smtClean="0">
                <a:solidFill>
                  <a:schemeClr val="tx2"/>
                </a:solidFill>
              </a:rPr>
              <a:t>the expected return of a risk-free asset (</a:t>
            </a:r>
            <a:r>
              <a:rPr lang="en-US" sz="2000" dirty="0" err="1" smtClean="0">
                <a:solidFill>
                  <a:schemeClr val="tx2"/>
                </a:solidFill>
              </a:rPr>
              <a:t>eg</a:t>
            </a:r>
            <a:r>
              <a:rPr lang="en-US" sz="2000" dirty="0" smtClean="0">
                <a:solidFill>
                  <a:schemeClr val="tx2"/>
                </a:solidFill>
              </a:rPr>
              <a:t>, US </a:t>
            </a:r>
            <a:r>
              <a:rPr lang="en-US" sz="2000" dirty="0" err="1" smtClean="0">
                <a:solidFill>
                  <a:schemeClr val="tx2"/>
                </a:solidFill>
              </a:rPr>
              <a:t>govt</a:t>
            </a:r>
            <a:r>
              <a:rPr lang="en-US" sz="2000" dirty="0" smtClean="0">
                <a:solidFill>
                  <a:schemeClr val="tx2"/>
                </a:solidFill>
              </a:rPr>
              <a:t> T-bills)</a:t>
            </a:r>
            <a:endParaRPr lang="en-US" sz="2000" dirty="0">
              <a:solidFill>
                <a:schemeClr val="tx2"/>
              </a:solidFill>
            </a:endParaRPr>
          </a:p>
          <a:p>
            <a:pPr marL="290513" lvl="0" indent="-290513">
              <a:spcBef>
                <a:spcPts val="1200"/>
              </a:spcBef>
              <a:spcAft>
                <a:spcPts val="600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prstClr val="black"/>
                </a:solidFill>
              </a:rPr>
              <a:t>CAPM </a:t>
            </a:r>
            <a:r>
              <a:rPr lang="en-US" sz="2400" dirty="0" smtClean="0">
                <a:solidFill>
                  <a:prstClr val="black"/>
                </a:solidFill>
              </a:rPr>
              <a:t>is usually expressed via the security market line: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80196"/>
              </p:ext>
            </p:extLst>
          </p:nvPr>
        </p:nvGraphicFramePr>
        <p:xfrm>
          <a:off x="2728682" y="4630436"/>
          <a:ext cx="3492500" cy="586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95" name="Equation" r:id="rId4" imgW="1587500" imgH="266700" progId="Equation.3">
                  <p:embed/>
                </p:oleObj>
              </mc:Choice>
              <mc:Fallback>
                <p:oleObj name="Equation" r:id="rId4" imgW="15875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28682" y="4630436"/>
                        <a:ext cx="3492500" cy="5867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6464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/>
          <p:cNvCxnSpPr/>
          <p:nvPr/>
        </p:nvCxnSpPr>
        <p:spPr>
          <a:xfrm flipV="1">
            <a:off x="4516599" y="1990059"/>
            <a:ext cx="0" cy="3219680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Security market line (SML)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723026" y="5209739"/>
            <a:ext cx="5444134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516599" y="1990059"/>
            <a:ext cx="0" cy="321968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167941" y="2920367"/>
            <a:ext cx="4643287" cy="2289372"/>
          </a:xfrm>
          <a:prstGeom prst="straightConnector1">
            <a:avLst/>
          </a:prstGeom>
          <a:ln w="38100" cmpd="sng">
            <a:solidFill>
              <a:srgbClr val="3366FF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714794" y="4342838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intercept: </a:t>
            </a:r>
            <a:r>
              <a:rPr lang="en-US" sz="24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r</a:t>
            </a:r>
            <a:r>
              <a:rPr lang="en-US" sz="2400" i="1" baseline="-25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f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30" name="Left Brace 29"/>
          <p:cNvSpPr/>
          <p:nvPr/>
        </p:nvSpPr>
        <p:spPr>
          <a:xfrm flipH="1">
            <a:off x="4521943" y="4044828"/>
            <a:ext cx="210322" cy="1156820"/>
          </a:xfrm>
          <a:prstGeom prst="leftBrace">
            <a:avLst>
              <a:gd name="adj1" fmla="val 63172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 rot="20054114">
            <a:off x="4641978" y="2967618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7F7F7F"/>
                </a:solidFill>
                <a:latin typeface="+mn-lt"/>
              </a:rPr>
              <a:t>slope: E(</a:t>
            </a:r>
            <a:r>
              <a:rPr lang="en-US" sz="2400" i="1" dirty="0" err="1" smtClean="0">
                <a:solidFill>
                  <a:srgbClr val="7F7F7F"/>
                </a:solidFill>
                <a:latin typeface="+mn-lt"/>
              </a:rPr>
              <a:t>r</a:t>
            </a:r>
            <a:r>
              <a:rPr lang="en-US" sz="2400" i="1" baseline="-25000" dirty="0" err="1" smtClean="0">
                <a:solidFill>
                  <a:srgbClr val="7F7F7F"/>
                </a:solidFill>
                <a:latin typeface="+mn-lt"/>
              </a:rPr>
              <a:t>m</a:t>
            </a:r>
            <a:r>
              <a:rPr lang="en-US" sz="2400" dirty="0" smtClean="0">
                <a:solidFill>
                  <a:srgbClr val="7F7F7F"/>
                </a:solidFill>
                <a:latin typeface="+mn-lt"/>
              </a:rPr>
              <a:t>) - </a:t>
            </a:r>
            <a:r>
              <a:rPr lang="en-US" sz="2400" i="1" dirty="0" err="1" smtClean="0">
                <a:solidFill>
                  <a:srgbClr val="7F7F7F"/>
                </a:solidFill>
              </a:rPr>
              <a:t>r</a:t>
            </a:r>
            <a:r>
              <a:rPr lang="en-US" sz="2400" i="1" baseline="-25000" dirty="0" err="1" smtClean="0">
                <a:solidFill>
                  <a:srgbClr val="7F7F7F"/>
                </a:solidFill>
              </a:rPr>
              <a:t>f</a:t>
            </a:r>
            <a:endParaRPr lang="en-US" sz="2400" dirty="0">
              <a:solidFill>
                <a:srgbClr val="7F7F7F"/>
              </a:solidFill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2786" y="2686344"/>
            <a:ext cx="3850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800" dirty="0">
                <a:solidFill>
                  <a:prstClr val="black"/>
                </a:solidFill>
                <a:latin typeface="+mn-lt"/>
              </a:rPr>
              <a:t>E(</a:t>
            </a:r>
            <a:r>
              <a:rPr lang="en-US" sz="2800" i="1" dirty="0" err="1" smtClean="0">
                <a:solidFill>
                  <a:prstClr val="black"/>
                </a:solidFill>
                <a:latin typeface="+mn-lt"/>
              </a:rPr>
              <a:t>r</a:t>
            </a:r>
            <a:r>
              <a:rPr lang="en-US" sz="2800" i="1" baseline="-25000" dirty="0" err="1" smtClean="0">
                <a:solidFill>
                  <a:prstClr val="black"/>
                </a:solidFill>
                <a:latin typeface="+mn-lt"/>
              </a:rPr>
              <a:t>a</a:t>
            </a:r>
            <a:r>
              <a:rPr lang="en-US" sz="2800" dirty="0" smtClean="0">
                <a:solidFill>
                  <a:prstClr val="black"/>
                </a:solidFill>
                <a:latin typeface="+mn-lt"/>
              </a:rPr>
              <a:t>) = </a:t>
            </a:r>
            <a:r>
              <a:rPr lang="en-US" sz="2800" i="1" dirty="0" err="1" smtClean="0">
                <a:solidFill>
                  <a:prstClr val="black"/>
                </a:solidFill>
                <a:latin typeface="+mn-lt"/>
              </a:rPr>
              <a:t>r</a:t>
            </a:r>
            <a:r>
              <a:rPr lang="en-US" sz="2800" i="1" baseline="-25000" dirty="0" err="1" smtClean="0">
                <a:solidFill>
                  <a:prstClr val="black"/>
                </a:solidFill>
                <a:latin typeface="+mn-lt"/>
              </a:rPr>
              <a:t>f</a:t>
            </a:r>
            <a:r>
              <a:rPr lang="en-US" sz="2800" dirty="0" smtClean="0">
                <a:solidFill>
                  <a:prstClr val="black"/>
                </a:solidFill>
                <a:latin typeface="+mn-lt"/>
              </a:rPr>
              <a:t> </a:t>
            </a:r>
            <a:r>
              <a:rPr lang="en-US" sz="2800" dirty="0" smtClean="0">
                <a:latin typeface="+mn-lt"/>
              </a:rPr>
              <a:t>+ [E(</a:t>
            </a:r>
            <a:r>
              <a:rPr lang="en-US" sz="2800" i="1" dirty="0" err="1" smtClean="0">
                <a:latin typeface="+mn-lt"/>
              </a:rPr>
              <a:t>r</a:t>
            </a:r>
            <a:r>
              <a:rPr lang="en-US" sz="2800" i="1" baseline="-25000" dirty="0" err="1" smtClean="0">
                <a:latin typeface="+mn-lt"/>
              </a:rPr>
              <a:t>m</a:t>
            </a:r>
            <a:r>
              <a:rPr lang="en-US" sz="2800" dirty="0" smtClean="0">
                <a:latin typeface="+mn-lt"/>
              </a:rPr>
              <a:t>) - </a:t>
            </a:r>
            <a:r>
              <a:rPr lang="en-US" sz="2800" i="1" dirty="0" err="1" smtClean="0">
                <a:latin typeface="+mn-lt"/>
              </a:rPr>
              <a:t>r</a:t>
            </a:r>
            <a:r>
              <a:rPr lang="en-US" sz="2800" i="1" baseline="-25000" dirty="0" err="1" smtClean="0">
                <a:latin typeface="+mn-lt"/>
              </a:rPr>
              <a:t>f</a:t>
            </a:r>
            <a:r>
              <a:rPr lang="en-US" sz="2800" dirty="0" smtClean="0">
                <a:latin typeface="+mn-lt"/>
              </a:rPr>
              <a:t>]</a:t>
            </a:r>
            <a:r>
              <a:rPr lang="en-US" sz="2800" i="1" dirty="0" err="1" smtClean="0">
                <a:latin typeface="Symbol" charset="2"/>
                <a:cs typeface="Symbol" charset="2"/>
              </a:rPr>
              <a:t>b</a:t>
            </a:r>
            <a:r>
              <a:rPr lang="en-US" sz="2800" i="1" baseline="-25000" dirty="0" err="1" smtClean="0">
                <a:latin typeface="+mn-lt"/>
              </a:rPr>
              <a:t>a</a:t>
            </a:r>
            <a:endParaRPr lang="en-US" sz="2800" i="1" baseline="-25000" dirty="0"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49827" y="1528946"/>
            <a:ext cx="732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E(</a:t>
            </a:r>
            <a:r>
              <a:rPr lang="en-US" sz="2400" i="1" dirty="0" err="1" smtClean="0">
                <a:latin typeface="+mn-lt"/>
              </a:rPr>
              <a:t>r</a:t>
            </a:r>
            <a:r>
              <a:rPr lang="en-US" sz="2400" i="1" baseline="-25000" dirty="0" err="1" smtClean="0">
                <a:latin typeface="+mn-lt"/>
              </a:rPr>
              <a:t>a</a:t>
            </a:r>
            <a:r>
              <a:rPr lang="en-US" sz="2400" dirty="0" smtClean="0">
                <a:latin typeface="+mn-lt"/>
              </a:rPr>
              <a:t>)</a:t>
            </a:r>
            <a:endParaRPr lang="en-US" sz="2400" dirty="0">
              <a:latin typeface="+mn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284651" y="5242460"/>
            <a:ext cx="520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solidFill>
                  <a:prstClr val="black"/>
                </a:solidFill>
                <a:latin typeface="Symbol" charset="2"/>
                <a:cs typeface="Symbol" charset="2"/>
              </a:rPr>
              <a:t>β</a:t>
            </a:r>
            <a:r>
              <a:rPr lang="en-US" sz="2400" i="1" baseline="-25000" dirty="0" smtClean="0">
                <a:solidFill>
                  <a:prstClr val="black"/>
                </a:solidFill>
                <a:latin typeface="+mn-lt"/>
                <a:cs typeface="Symbol" charset="2"/>
              </a:rPr>
              <a:t>a</a:t>
            </a:r>
            <a:endParaRPr lang="en-US" sz="2400" i="1" baseline="-25000" dirty="0">
              <a:latin typeface="+mn-lt"/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04319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Security market line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723026" y="5209739"/>
            <a:ext cx="5444134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516599" y="1990059"/>
            <a:ext cx="0" cy="321968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49827" y="1528946"/>
            <a:ext cx="732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E(</a:t>
            </a:r>
            <a:r>
              <a:rPr lang="en-US" sz="2400" i="1" dirty="0" err="1" smtClean="0">
                <a:latin typeface="+mn-lt"/>
              </a:rPr>
              <a:t>r</a:t>
            </a:r>
            <a:r>
              <a:rPr lang="en-US" sz="2400" i="1" baseline="-25000" dirty="0" err="1" smtClean="0">
                <a:latin typeface="+mn-lt"/>
              </a:rPr>
              <a:t>a</a:t>
            </a:r>
            <a:r>
              <a:rPr lang="en-US" sz="2400" dirty="0" smtClean="0">
                <a:latin typeface="+mn-lt"/>
              </a:rPr>
              <a:t>)</a:t>
            </a:r>
            <a:endParaRPr lang="en-US" sz="2400" dirty="0">
              <a:latin typeface="+mn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167941" y="2920367"/>
            <a:ext cx="4643287" cy="2289372"/>
          </a:xfrm>
          <a:prstGeom prst="straightConnector1">
            <a:avLst/>
          </a:prstGeom>
          <a:ln w="38100" cmpd="sng">
            <a:solidFill>
              <a:srgbClr val="3366FF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664470" y="2734304"/>
            <a:ext cx="88986" cy="88986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709778" y="2999958"/>
            <a:ext cx="88986" cy="88986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867189" y="2844952"/>
            <a:ext cx="88986" cy="88986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726442" y="4226978"/>
            <a:ext cx="88986" cy="88986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309507" y="3950628"/>
            <a:ext cx="88986" cy="88986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6092876" y="3941234"/>
            <a:ext cx="88986" cy="88986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616238" y="4684178"/>
            <a:ext cx="88986" cy="88986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50315" y="3815979"/>
            <a:ext cx="88986" cy="88986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6060519" y="2347574"/>
            <a:ext cx="88986" cy="88986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295742" y="4312055"/>
            <a:ext cx="88986" cy="88986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284651" y="5242460"/>
            <a:ext cx="520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solidFill>
                  <a:prstClr val="black"/>
                </a:solidFill>
                <a:latin typeface="Symbol" charset="2"/>
                <a:cs typeface="Symbol" charset="2"/>
              </a:rPr>
              <a:t>β</a:t>
            </a:r>
            <a:r>
              <a:rPr lang="en-US" sz="2400" i="1" baseline="-25000" dirty="0" smtClean="0">
                <a:solidFill>
                  <a:prstClr val="black"/>
                </a:solidFill>
                <a:latin typeface="+mn-lt"/>
                <a:cs typeface="Symbol" charset="2"/>
              </a:rPr>
              <a:t>a</a:t>
            </a:r>
            <a:endParaRPr lang="en-US" sz="2400" i="1" baseline="-25000" dirty="0">
              <a:latin typeface="+mn-lt"/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12241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Security market line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723026" y="5209739"/>
            <a:ext cx="5444134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516599" y="1990059"/>
            <a:ext cx="0" cy="321968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49827" y="1528946"/>
            <a:ext cx="732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E(</a:t>
            </a:r>
            <a:r>
              <a:rPr lang="en-US" sz="2400" i="1" dirty="0" err="1" smtClean="0">
                <a:latin typeface="+mn-lt"/>
              </a:rPr>
              <a:t>r</a:t>
            </a:r>
            <a:r>
              <a:rPr lang="en-US" sz="2400" i="1" baseline="-25000" dirty="0" err="1" smtClean="0">
                <a:latin typeface="+mn-lt"/>
              </a:rPr>
              <a:t>a</a:t>
            </a:r>
            <a:r>
              <a:rPr lang="en-US" sz="2400" dirty="0" smtClean="0">
                <a:latin typeface="+mn-lt"/>
              </a:rPr>
              <a:t>)</a:t>
            </a:r>
            <a:endParaRPr lang="en-US" sz="2400" dirty="0">
              <a:latin typeface="+mn-l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167941" y="2920367"/>
            <a:ext cx="4643287" cy="2289372"/>
          </a:xfrm>
          <a:prstGeom prst="straightConnector1">
            <a:avLst/>
          </a:prstGeom>
          <a:ln w="38100" cmpd="sng">
            <a:solidFill>
              <a:srgbClr val="3366FF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664470" y="2734304"/>
            <a:ext cx="88986" cy="88986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709778" y="2999958"/>
            <a:ext cx="88986" cy="88986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867189" y="2844952"/>
            <a:ext cx="88986" cy="88986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726442" y="4226978"/>
            <a:ext cx="88986" cy="88986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309507" y="3950628"/>
            <a:ext cx="88986" cy="88986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6092876" y="3941234"/>
            <a:ext cx="88986" cy="88986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616238" y="4684178"/>
            <a:ext cx="88986" cy="88986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50315" y="3815979"/>
            <a:ext cx="88986" cy="88986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6060519" y="2347574"/>
            <a:ext cx="88986" cy="88986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295742" y="4312055"/>
            <a:ext cx="88986" cy="88986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094992" y="4536991"/>
            <a:ext cx="1621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Overvalued</a:t>
            </a:r>
            <a:endParaRPr lang="en-US" sz="2400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30059" y="2092613"/>
            <a:ext cx="1799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+mn-lt"/>
              </a:rPr>
              <a:t>Undervalued</a:t>
            </a:r>
            <a:endParaRPr lang="en-US" sz="2400" dirty="0">
              <a:solidFill>
                <a:schemeClr val="accent3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284651" y="5242460"/>
            <a:ext cx="520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solidFill>
                  <a:prstClr val="black"/>
                </a:solidFill>
                <a:latin typeface="Symbol" charset="2"/>
                <a:cs typeface="Symbol" charset="2"/>
              </a:rPr>
              <a:t>β</a:t>
            </a:r>
            <a:r>
              <a:rPr lang="en-US" sz="2400" i="1" baseline="-25000" dirty="0" smtClean="0">
                <a:solidFill>
                  <a:prstClr val="black"/>
                </a:solidFill>
                <a:latin typeface="+mn-lt"/>
                <a:cs typeface="Symbol" charset="2"/>
              </a:rPr>
              <a:t>a</a:t>
            </a:r>
            <a:endParaRPr lang="en-US" sz="2400" i="1" baseline="-25000" dirty="0">
              <a:latin typeface="+mn-lt"/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3059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Ecological analogues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312557" y="1621210"/>
            <a:ext cx="8518887" cy="46166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t" anchorCtr="0">
            <a:spAutoFit/>
          </a:bodyPr>
          <a:lstStyle/>
          <a:p>
            <a:pPr algn="ctr">
              <a:spcAft>
                <a:spcPts val="2400"/>
              </a:spcAft>
              <a:defRPr/>
            </a:pPr>
            <a:r>
              <a:rPr lang="en-US" sz="2400" u="sng" dirty="0" smtClean="0">
                <a:solidFill>
                  <a:schemeClr val="tx1"/>
                </a:solidFill>
              </a:rPr>
              <a:t>Many</a:t>
            </a:r>
            <a:r>
              <a:rPr lang="en-US" sz="2400" dirty="0" smtClean="0">
                <a:solidFill>
                  <a:schemeClr val="tx1"/>
                </a:solidFill>
              </a:rPr>
              <a:t> ecologists study “risk” &amp; “returns” in a conservation context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862" y="2610939"/>
            <a:ext cx="2690355" cy="3200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079" y="2602591"/>
            <a:ext cx="4303058" cy="3200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79425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Why use a DLM?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1225514" y="1463450"/>
            <a:ext cx="6762604" cy="4416979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 anchorCtr="0"/>
          <a:lstStyle/>
          <a:p>
            <a:pPr>
              <a:spcAft>
                <a:spcPts val="2400"/>
              </a:spcAft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DLMs are useful if/when:</a:t>
            </a:r>
          </a:p>
          <a:p>
            <a:pPr marL="290513" indent="-290513">
              <a:spcAft>
                <a:spcPts val="24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The underlying level (intercept) changes over time (</a:t>
            </a:r>
            <a:r>
              <a:rPr lang="en-US" sz="2400" dirty="0" err="1" smtClean="0">
                <a:solidFill>
                  <a:schemeClr val="tx1"/>
                </a:solidFill>
              </a:rPr>
              <a:t>eg</a:t>
            </a:r>
            <a:r>
              <a:rPr lang="en-US" sz="2400" dirty="0" smtClean="0">
                <a:solidFill>
                  <a:schemeClr val="tx1"/>
                </a:solidFill>
              </a:rPr>
              <a:t>, flow of the Nile R)</a:t>
            </a:r>
          </a:p>
        </p:txBody>
      </p:sp>
    </p:spTree>
    <p:extLst>
      <p:ext uri="{BB962C8B-B14F-4D97-AF65-F5344CB8AC3E}">
        <p14:creationId xmlns:p14="http://schemas.microsoft.com/office/powerpoint/2010/main" val="434223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Portfolio ideas in nature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245" y="4832284"/>
            <a:ext cx="5124810" cy="18613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37" y="1274849"/>
            <a:ext cx="5144050" cy="19349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9571" y="3348722"/>
            <a:ext cx="6539902" cy="13528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30089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7" name="Picture 9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13406" y="686325"/>
            <a:ext cx="7317189" cy="54853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01323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RSS_esu_port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1246090"/>
            <a:ext cx="6400800" cy="5029200"/>
          </a:xfrm>
          <a:prstGeom prst="rect">
            <a:avLst/>
          </a:prstGeom>
        </p:spPr>
      </p:pic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Snake R spring/summer Chinook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8349" y="1570951"/>
            <a:ext cx="1383221" cy="118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34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RSS_esu_port_2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1246090"/>
            <a:ext cx="6400800" cy="50292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8349" y="1570951"/>
            <a:ext cx="1383221" cy="118635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Snake R spring/summer Chinook</a:t>
            </a:r>
          </a:p>
        </p:txBody>
      </p:sp>
    </p:spTree>
    <p:extLst>
      <p:ext uri="{BB962C8B-B14F-4D97-AF65-F5344CB8AC3E}">
        <p14:creationId xmlns:p14="http://schemas.microsoft.com/office/powerpoint/2010/main" val="504237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Time series of abundance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" name="Picture 5" descr="SRSS_ch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42" y="1212214"/>
            <a:ext cx="7152425" cy="5006697"/>
          </a:xfrm>
          <a:prstGeom prst="rect">
            <a:avLst/>
          </a:prstGeom>
        </p:spPr>
      </p:pic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4925974" y="2002517"/>
            <a:ext cx="2437331" cy="646331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t" anchorCtr="0">
            <a:spAutoFit/>
          </a:bodyPr>
          <a:lstStyle/>
          <a:p>
            <a:pPr marL="0" lvl="1" algn="ctr">
              <a:spcAft>
                <a:spcPts val="1200"/>
              </a:spcAft>
              <a:defRPr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In 1992 listed as “threatened” under ESA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027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Pa03011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2993" y="268288"/>
            <a:ext cx="1677987" cy="1233487"/>
          </a:xfrm>
          <a:prstGeom prst="rect">
            <a:avLst/>
          </a:prstGeom>
          <a:noFill/>
          <a:ln w="38100" cap="sq">
            <a:solidFill>
              <a:srgbClr val="000000"/>
            </a:solidFill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42999"/>
              </a:srgbClr>
            </a:outerShdw>
          </a:effectLst>
        </p:spPr>
      </p:pic>
      <p:pic>
        <p:nvPicPr>
          <p:cNvPr id="54275" name="Picture 3" descr="Salvelinus fontinalis">
            <a:hlinkClick r:id="rId4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00361" y="5277370"/>
            <a:ext cx="2408237" cy="1400175"/>
          </a:xfrm>
          <a:prstGeom prst="rect">
            <a:avLst/>
          </a:prstGeom>
          <a:noFill/>
          <a:ln w="38100" cap="sq">
            <a:solidFill>
              <a:srgbClr val="000000"/>
            </a:solidFill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42999"/>
              </a:srgbClr>
            </a:outerShdw>
          </a:effectLst>
        </p:spPr>
      </p:pic>
      <p:pic>
        <p:nvPicPr>
          <p:cNvPr id="54276" name="Picture 4" descr="TDA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86600" y="2752725"/>
            <a:ext cx="1892300" cy="1352550"/>
          </a:xfrm>
          <a:prstGeom prst="rect">
            <a:avLst/>
          </a:prstGeom>
          <a:noFill/>
          <a:ln w="38100" cap="sq">
            <a:solidFill>
              <a:srgbClr val="000000"/>
            </a:solidFill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42999"/>
              </a:srgbClr>
            </a:outerShdw>
          </a:effectLst>
        </p:spPr>
      </p:pic>
      <p:pic>
        <p:nvPicPr>
          <p:cNvPr id="54277" name="Picture 5" descr="a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700361" y="250825"/>
            <a:ext cx="1692275" cy="1268413"/>
          </a:xfrm>
          <a:prstGeom prst="rect">
            <a:avLst/>
          </a:prstGeom>
          <a:noFill/>
          <a:ln w="38100" cap="sq">
            <a:solidFill>
              <a:srgbClr val="000000"/>
            </a:solidFill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42999"/>
              </a:srgbClr>
            </a:outerShdw>
          </a:effectLst>
        </p:spPr>
      </p:pic>
      <p:grpSp>
        <p:nvGrpSpPr>
          <p:cNvPr id="45062" name="Group 10"/>
          <p:cNvGrpSpPr>
            <a:grpSpLocks/>
          </p:cNvGrpSpPr>
          <p:nvPr/>
        </p:nvGrpSpPr>
        <p:grpSpPr bwMode="auto">
          <a:xfrm>
            <a:off x="5775867" y="5213076"/>
            <a:ext cx="1535113" cy="1528762"/>
            <a:chOff x="5097463" y="4179888"/>
            <a:chExt cx="2692401" cy="2678112"/>
          </a:xfrm>
        </p:grpSpPr>
        <p:pic>
          <p:nvPicPr>
            <p:cNvPr id="45065" name="Picture 7" descr="globe_white_BG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097463" y="4179888"/>
              <a:ext cx="2692401" cy="2678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4282" name="Oval 8"/>
            <p:cNvSpPr>
              <a:spLocks noChangeAspect="1" noChangeArrowheads="1"/>
            </p:cNvSpPr>
            <p:nvPr/>
          </p:nvSpPr>
          <p:spPr bwMode="auto">
            <a:xfrm>
              <a:off x="5155934" y="4193792"/>
              <a:ext cx="2614439" cy="26141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>
              <a:outerShdw blurRad="63500"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Calibri" pitchFamily="34" charset="0"/>
              </a:endParaRPr>
            </a:p>
          </p:txBody>
        </p:sp>
      </p:grpSp>
      <p:pic>
        <p:nvPicPr>
          <p:cNvPr id="54279" name="Picture 9" descr="gill netters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65100" y="2782888"/>
            <a:ext cx="1744663" cy="1292225"/>
          </a:xfrm>
          <a:prstGeom prst="rect">
            <a:avLst/>
          </a:prstGeom>
          <a:noFill/>
          <a:ln w="38100" cap="sq">
            <a:solidFill>
              <a:srgbClr val="000000"/>
            </a:solidFill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42999"/>
              </a:srgbClr>
            </a:outerShdw>
          </a:effectLst>
        </p:spPr>
      </p:pic>
      <p:sp>
        <p:nvSpPr>
          <p:cNvPr id="54280" name="Text Box 10"/>
          <p:cNvSpPr txBox="1">
            <a:spLocks noChangeArrowheads="1"/>
          </p:cNvSpPr>
          <p:nvPr/>
        </p:nvSpPr>
        <p:spPr bwMode="auto">
          <a:xfrm>
            <a:off x="2399301" y="1746250"/>
            <a:ext cx="4160091" cy="3231642"/>
          </a:xfrm>
          <a:prstGeom prst="rect">
            <a:avLst/>
          </a:prstGeom>
          <a:solidFill>
            <a:srgbClr val="595959">
              <a:alpha val="59999"/>
            </a:srgbClr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wrap="none" lIns="91429" tIns="45714" rIns="91429" bIns="45714">
            <a:prstTxWarp prst="textNoShape">
              <a:avLst/>
            </a:prstTxWarp>
            <a:spAutoFit/>
          </a:bodyPr>
          <a:lstStyle/>
          <a:p>
            <a:pPr marL="338138" indent="-338138">
              <a:defRPr/>
            </a:pPr>
            <a:r>
              <a:rPr lang="en-US" sz="3600" dirty="0">
                <a:solidFill>
                  <a:schemeClr val="bg1"/>
                </a:solidFill>
                <a:latin typeface="Calibri" pitchFamily="34" charset="0"/>
              </a:rPr>
              <a:t>Reasons for decline</a:t>
            </a:r>
          </a:p>
          <a:p>
            <a:pPr marL="338138" indent="-338138">
              <a:buFont typeface="Wingdings" pitchFamily="2" charset="2"/>
              <a:buChar char="ü"/>
              <a:defRPr/>
            </a:pPr>
            <a:r>
              <a:rPr lang="en-US" sz="2400" dirty="0">
                <a:solidFill>
                  <a:schemeClr val="bg1"/>
                </a:solidFill>
                <a:latin typeface="Calibri" pitchFamily="34" charset="0"/>
              </a:rPr>
              <a:t>Harvest</a:t>
            </a:r>
          </a:p>
          <a:p>
            <a:pPr marL="338138" indent="-338138">
              <a:buFont typeface="Wingdings" pitchFamily="2" charset="2"/>
              <a:buChar char="ü"/>
              <a:defRPr/>
            </a:pPr>
            <a:r>
              <a:rPr lang="en-US" sz="2400" dirty="0">
                <a:solidFill>
                  <a:schemeClr val="bg1"/>
                </a:solidFill>
                <a:latin typeface="Calibri" pitchFamily="34" charset="0"/>
              </a:rPr>
              <a:t>Habitat degradation</a:t>
            </a:r>
          </a:p>
          <a:p>
            <a:pPr marL="338138" indent="-338138">
              <a:buFont typeface="Wingdings" pitchFamily="2" charset="2"/>
              <a:buChar char="ü"/>
              <a:defRPr/>
            </a:pPr>
            <a:r>
              <a:rPr lang="en-US" sz="2400" dirty="0">
                <a:solidFill>
                  <a:schemeClr val="bg1"/>
                </a:solidFill>
                <a:latin typeface="Calibri" pitchFamily="34" charset="0"/>
              </a:rPr>
              <a:t>Hatchery operations</a:t>
            </a:r>
          </a:p>
          <a:p>
            <a:pPr marL="338138" indent="-338138">
              <a:buFont typeface="Wingdings" pitchFamily="2" charset="2"/>
              <a:buChar char="ü"/>
              <a:defRPr/>
            </a:pPr>
            <a:r>
              <a:rPr lang="en-US" sz="2400" dirty="0">
                <a:solidFill>
                  <a:schemeClr val="bg1"/>
                </a:solidFill>
                <a:latin typeface="Calibri" pitchFamily="34" charset="0"/>
              </a:rPr>
              <a:t>Hydroelectric (&amp; other) dams</a:t>
            </a:r>
          </a:p>
          <a:p>
            <a:pPr marL="338138" indent="-338138">
              <a:buFont typeface="Wingdings" pitchFamily="2" charset="2"/>
              <a:buChar char="ü"/>
              <a:defRPr/>
            </a:pPr>
            <a:r>
              <a:rPr lang="en-US" sz="2400" dirty="0" smtClean="0">
                <a:solidFill>
                  <a:schemeClr val="bg1"/>
                </a:solidFill>
                <a:latin typeface="Calibri" pitchFamily="34" charset="0"/>
              </a:rPr>
              <a:t>Climate</a:t>
            </a:r>
          </a:p>
          <a:p>
            <a:pPr marL="338138" indent="-338138">
              <a:buFont typeface="Wingdings" pitchFamily="2" charset="2"/>
              <a:buChar char="ü"/>
              <a:defRPr/>
            </a:pPr>
            <a:r>
              <a:rPr lang="en-US" sz="2400" dirty="0" smtClean="0">
                <a:solidFill>
                  <a:schemeClr val="bg1"/>
                </a:solidFill>
                <a:latin typeface="Calibri" pitchFamily="34" charset="0"/>
              </a:rPr>
              <a:t>Non-native species</a:t>
            </a:r>
            <a:endParaRPr lang="en-US" sz="2400" dirty="0">
              <a:solidFill>
                <a:schemeClr val="bg1"/>
              </a:solidFill>
              <a:latin typeface="Calibri" pitchFamily="34" charset="0"/>
            </a:endParaRPr>
          </a:p>
          <a:p>
            <a:pPr marL="338138" indent="-338138">
              <a:buFont typeface="Wingdings" pitchFamily="2" charset="2"/>
              <a:buChar char="ü"/>
              <a:defRPr/>
            </a:pPr>
            <a:r>
              <a:rPr lang="en-US" sz="2400" dirty="0">
                <a:solidFill>
                  <a:schemeClr val="bg1"/>
                </a:solidFill>
                <a:latin typeface="Calibri" pitchFamily="34" charset="0"/>
              </a:rPr>
              <a:t>Marine-derived nutrients</a:t>
            </a:r>
          </a:p>
        </p:txBody>
      </p:sp>
    </p:spTree>
    <p:extLst>
      <p:ext uri="{BB962C8B-B14F-4D97-AF65-F5344CB8AC3E}">
        <p14:creationId xmlns:p14="http://schemas.microsoft.com/office/powerpoint/2010/main" val="297367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What are the recovery options?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1649957" y="1463450"/>
            <a:ext cx="5844087" cy="4416979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 anchorCtr="0"/>
          <a:lstStyle/>
          <a:p>
            <a:pPr>
              <a:spcAft>
                <a:spcPts val="1200"/>
              </a:spcAft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Recovery based on 4 “viable salmon” criteria: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Productivity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Abundance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Spatial structure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Diversity</a:t>
            </a:r>
          </a:p>
        </p:txBody>
      </p:sp>
    </p:spTree>
    <p:extLst>
      <p:ext uri="{BB962C8B-B14F-4D97-AF65-F5344CB8AC3E}">
        <p14:creationId xmlns:p14="http://schemas.microsoft.com/office/powerpoint/2010/main" val="3880813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Asset, market &amp; risk-free indices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1541967" y="1379090"/>
            <a:ext cx="4993927" cy="150810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t" anchorCtr="0">
            <a:spAutoFit/>
          </a:bodyPr>
          <a:lstStyle/>
          <a:p>
            <a:pPr>
              <a:spcAft>
                <a:spcPts val="1200"/>
              </a:spcAft>
              <a:defRPr/>
            </a:pPr>
            <a:r>
              <a:rPr lang="en-US" sz="2400" u="sng" dirty="0" smtClean="0">
                <a:solidFill>
                  <a:schemeClr val="accent5">
                    <a:lumMod val="50000"/>
                  </a:schemeClr>
                </a:solidFill>
              </a:rPr>
              <a:t>Assets</a:t>
            </a:r>
          </a:p>
          <a:p>
            <a:pPr marL="290513" indent="-290513">
              <a:spcAft>
                <a:spcPts val="1200"/>
              </a:spcAft>
              <a:buFont typeface="Arial"/>
              <a:buChar char="•"/>
              <a:defRPr/>
            </a:pPr>
            <a:r>
              <a:rPr lang="en-US" sz="2400" dirty="0" err="1" smtClean="0">
                <a:solidFill>
                  <a:schemeClr val="tx1"/>
                </a:solidFill>
              </a:rPr>
              <a:t>ln</a:t>
            </a:r>
            <a:r>
              <a:rPr lang="en-US" sz="2400" dirty="0" smtClean="0">
                <a:solidFill>
                  <a:schemeClr val="tx1"/>
                </a:solidFill>
              </a:rPr>
              <a:t>[Recruits/</a:t>
            </a:r>
            <a:r>
              <a:rPr lang="en-US" sz="2400" dirty="0" err="1" smtClean="0">
                <a:solidFill>
                  <a:schemeClr val="tx1"/>
                </a:solidFill>
              </a:rPr>
              <a:t>Spawner</a:t>
            </a:r>
            <a:r>
              <a:rPr lang="en-US" sz="2400" dirty="0" smtClean="0">
                <a:solidFill>
                  <a:schemeClr val="tx1"/>
                </a:solidFill>
              </a:rPr>
              <a:t>] (productivity)</a:t>
            </a:r>
          </a:p>
          <a:p>
            <a:pPr marL="290513" indent="-290513">
              <a:spcAft>
                <a:spcPts val="1200"/>
              </a:spcAft>
              <a:buFont typeface="Arial"/>
              <a:buChar char="•"/>
              <a:defRPr/>
            </a:pPr>
            <a:r>
              <a:rPr lang="en-US" sz="2400" dirty="0" err="1" smtClean="0">
                <a:solidFill>
                  <a:schemeClr val="tx1"/>
                </a:solidFill>
              </a:rPr>
              <a:t>ln</a:t>
            </a:r>
            <a:r>
              <a:rPr lang="en-US" sz="2400" dirty="0" smtClean="0">
                <a:solidFill>
                  <a:schemeClr val="tx1"/>
                </a:solidFill>
              </a:rPr>
              <a:t>[Spawners/ha] (abundance)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157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1"/>
          <p:cNvSpPr txBox="1">
            <a:spLocks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4400" dirty="0" smtClean="0">
                <a:solidFill>
                  <a:srgbClr val="1F497D"/>
                </a:solidFill>
                <a:latin typeface="Calibri"/>
              </a:rPr>
              <a:t>Salmon life cycle</a:t>
            </a:r>
            <a:endParaRPr lang="en-US" sz="4400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25438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0" name="Rectangle 2"/>
          <p:cNvSpPr>
            <a:spLocks noChangeArrowheads="1"/>
          </p:cNvSpPr>
          <p:nvPr/>
        </p:nvSpPr>
        <p:spPr bwMode="auto">
          <a:xfrm>
            <a:off x="304800" y="1520964"/>
            <a:ext cx="8534400" cy="4981575"/>
          </a:xfrm>
          <a:prstGeom prst="rect">
            <a:avLst/>
          </a:prstGeom>
          <a:gradFill rotWithShape="1">
            <a:gsLst>
              <a:gs pos="40000">
                <a:schemeClr val="tx2">
                  <a:lumMod val="40000"/>
                  <a:lumOff val="60000"/>
                </a:schemeClr>
              </a:gs>
              <a:gs pos="100000">
                <a:srgbClr val="0000CC"/>
              </a:gs>
            </a:gsLst>
            <a:lin ang="5400000" scaled="1"/>
          </a:gradFill>
          <a:ln w="19050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2" name="Text Box 5"/>
          <p:cNvSpPr txBox="1">
            <a:spLocks noChangeArrowheads="1"/>
          </p:cNvSpPr>
          <p:nvPr/>
        </p:nvSpPr>
        <p:spPr bwMode="auto">
          <a:xfrm>
            <a:off x="1379538" y="3043376"/>
            <a:ext cx="249872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115888" indent="-115888" algn="ctr"/>
            <a:r>
              <a:rPr lang="en-US" sz="2000" dirty="0">
                <a:latin typeface="Calibri" charset="0"/>
              </a:rPr>
              <a:t>Adults spawn &amp; die in spring &amp; summer</a:t>
            </a:r>
          </a:p>
        </p:txBody>
      </p:sp>
      <p:sp>
        <p:nvSpPr>
          <p:cNvPr id="73" name="Text Box 6"/>
          <p:cNvSpPr txBox="1">
            <a:spLocks noChangeArrowheads="1"/>
          </p:cNvSpPr>
          <p:nvPr/>
        </p:nvSpPr>
        <p:spPr bwMode="auto">
          <a:xfrm>
            <a:off x="6781800" y="1824176"/>
            <a:ext cx="192246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115888" indent="-115888" algn="ctr"/>
            <a:r>
              <a:rPr lang="en-US" sz="2000" dirty="0">
                <a:latin typeface="Calibri" charset="0"/>
              </a:rPr>
              <a:t>Parr </a:t>
            </a:r>
            <a:r>
              <a:rPr lang="en-US" sz="2000" dirty="0" smtClean="0">
                <a:latin typeface="Calibri" charset="0"/>
              </a:rPr>
              <a:t>rear in streams</a:t>
            </a:r>
            <a:endParaRPr lang="en-US" sz="2000" dirty="0">
              <a:latin typeface="Calibri" charset="0"/>
            </a:endParaRPr>
          </a:p>
        </p:txBody>
      </p:sp>
      <p:sp>
        <p:nvSpPr>
          <p:cNvPr id="74" name="Text Box 7"/>
          <p:cNvSpPr txBox="1">
            <a:spLocks noChangeArrowheads="1"/>
          </p:cNvSpPr>
          <p:nvPr/>
        </p:nvSpPr>
        <p:spPr bwMode="auto">
          <a:xfrm>
            <a:off x="5478463" y="4359414"/>
            <a:ext cx="193516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115888" indent="-115888" algn="ctr"/>
            <a:r>
              <a:rPr lang="en-US" sz="20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charset="0"/>
              </a:rPr>
              <a:t>Smolts emigrate to sea in spring</a:t>
            </a:r>
          </a:p>
        </p:txBody>
      </p:sp>
      <p:sp>
        <p:nvSpPr>
          <p:cNvPr id="75" name="Text Box 8"/>
          <p:cNvSpPr txBox="1">
            <a:spLocks noChangeArrowheads="1"/>
          </p:cNvSpPr>
          <p:nvPr/>
        </p:nvSpPr>
        <p:spPr bwMode="auto">
          <a:xfrm>
            <a:off x="2065338" y="5591314"/>
            <a:ext cx="26257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115888" indent="-115888" algn="ctr"/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charset="0"/>
              </a:rPr>
              <a:t>Grow at sea for 1</a:t>
            </a:r>
            <a:r>
              <a:rPr lang="en-US" sz="2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charset="0"/>
              </a:rPr>
              <a:t>-5 </a:t>
            </a:r>
            <a:r>
              <a:rPr lang="en-US" sz="20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charset="0"/>
              </a:rPr>
              <a:t>yrs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charset="0"/>
            </a:endParaRPr>
          </a:p>
        </p:txBody>
      </p:sp>
      <p:cxnSp>
        <p:nvCxnSpPr>
          <p:cNvPr id="76" name="AutoShape 9"/>
          <p:cNvCxnSpPr>
            <a:cxnSpLocks noChangeShapeType="1"/>
          </p:cNvCxnSpPr>
          <p:nvPr/>
        </p:nvCxnSpPr>
        <p:spPr bwMode="auto">
          <a:xfrm rot="10800000">
            <a:off x="1393825" y="2519501"/>
            <a:ext cx="768350" cy="2668588"/>
          </a:xfrm>
          <a:prstGeom prst="curvedConnector3">
            <a:avLst>
              <a:gd name="adj1" fmla="val 209366"/>
            </a:avLst>
          </a:prstGeom>
          <a:noFill/>
          <a:ln w="25400">
            <a:solidFill>
              <a:schemeClr val="tx1"/>
            </a:solidFill>
            <a:round/>
            <a:headEnd/>
            <a:tailEnd type="stealth" w="lg" len="med"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</p:cxnSp>
      <p:cxnSp>
        <p:nvCxnSpPr>
          <p:cNvPr id="77" name="AutoShape 10"/>
          <p:cNvCxnSpPr>
            <a:cxnSpLocks noChangeShapeType="1"/>
          </p:cNvCxnSpPr>
          <p:nvPr/>
        </p:nvCxnSpPr>
        <p:spPr bwMode="auto">
          <a:xfrm>
            <a:off x="3849688" y="2509976"/>
            <a:ext cx="3214687" cy="32385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tx1"/>
            </a:solidFill>
            <a:round/>
            <a:headEnd/>
            <a:tailEnd type="stealth" w="lg" len="med"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</p:cxnSp>
      <p:cxnSp>
        <p:nvCxnSpPr>
          <p:cNvPr id="78" name="AutoShape 11"/>
          <p:cNvCxnSpPr>
            <a:cxnSpLocks noChangeShapeType="1"/>
          </p:cNvCxnSpPr>
          <p:nvPr/>
        </p:nvCxnSpPr>
        <p:spPr bwMode="auto">
          <a:xfrm rot="5400000">
            <a:off x="6766719" y="3250545"/>
            <a:ext cx="1119187" cy="860425"/>
          </a:xfrm>
          <a:prstGeom prst="curvedConnector2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med"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</p:cxnSp>
      <p:cxnSp>
        <p:nvCxnSpPr>
          <p:cNvPr id="79" name="AutoShape 12"/>
          <p:cNvCxnSpPr>
            <a:cxnSpLocks noChangeShapeType="1"/>
          </p:cNvCxnSpPr>
          <p:nvPr/>
        </p:nvCxnSpPr>
        <p:spPr bwMode="auto">
          <a:xfrm rot="10800000" flipV="1">
            <a:off x="4603750" y="4240351"/>
            <a:ext cx="1343025" cy="94615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tx1"/>
            </a:solidFill>
            <a:round/>
            <a:headEnd/>
            <a:tailEnd type="stealth" w="lg" len="med"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</p:cxnSp>
      <p:sp>
        <p:nvSpPr>
          <p:cNvPr id="80" name="Text Box 13"/>
          <p:cNvSpPr txBox="1">
            <a:spLocks noChangeArrowheads="1"/>
          </p:cNvSpPr>
          <p:nvPr/>
        </p:nvSpPr>
        <p:spPr bwMode="auto">
          <a:xfrm>
            <a:off x="303213" y="1514614"/>
            <a:ext cx="15843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Calibri" pitchFamily="34" charset="0"/>
              </a:rPr>
              <a:t>Freshwater</a:t>
            </a:r>
          </a:p>
        </p:txBody>
      </p:sp>
      <p:sp>
        <p:nvSpPr>
          <p:cNvPr id="81" name="Text Box 14"/>
          <p:cNvSpPr txBox="1">
            <a:spLocks noChangeArrowheads="1"/>
          </p:cNvSpPr>
          <p:nvPr/>
        </p:nvSpPr>
        <p:spPr bwMode="auto">
          <a:xfrm>
            <a:off x="7845425" y="6019939"/>
            <a:ext cx="9810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</a:rPr>
              <a:t>Ocean</a:t>
            </a:r>
          </a:p>
        </p:txBody>
      </p:sp>
      <p:grpSp>
        <p:nvGrpSpPr>
          <p:cNvPr id="82" name="Group 15"/>
          <p:cNvGrpSpPr>
            <a:grpSpLocks/>
          </p:cNvGrpSpPr>
          <p:nvPr/>
        </p:nvGrpSpPr>
        <p:grpSpPr bwMode="auto">
          <a:xfrm>
            <a:off x="7176865" y="2587480"/>
            <a:ext cx="1092200" cy="434975"/>
            <a:chOff x="4486" y="1914"/>
            <a:chExt cx="688" cy="27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3" name="Picture 16" descr="cutthroat-small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FEFFFD"/>
                </a:clrFrom>
                <a:clrTo>
                  <a:srgbClr val="FEFF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2" y="1914"/>
              <a:ext cx="219" cy="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4" name="Picture 17" descr="cutthroat-small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FEFFFD"/>
                </a:clrFrom>
                <a:clrTo>
                  <a:srgbClr val="FEFF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4" y="2124"/>
              <a:ext cx="219" cy="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5" name="Picture 18" descr="cutthroat-small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FEFFFD"/>
                </a:clrFrom>
                <a:clrTo>
                  <a:srgbClr val="FEFF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6" y="1997"/>
              <a:ext cx="219" cy="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" name="Picture 19" descr="cutthroat-small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FEFFFD"/>
                </a:clrFrom>
                <a:clrTo>
                  <a:srgbClr val="FEFF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5" y="2012"/>
              <a:ext cx="219" cy="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" name="Picture 20" descr="cutthroat-small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FEFFFD"/>
                </a:clrFrom>
                <a:clrTo>
                  <a:srgbClr val="FEFF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1" y="2105"/>
              <a:ext cx="219" cy="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8" name="Picture 21" descr="cutthroat-small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FEFFFD"/>
                </a:clrFrom>
                <a:clrTo>
                  <a:srgbClr val="FEFF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4" y="1950"/>
              <a:ext cx="219" cy="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9" name="Picture 22" descr="cutthroat-small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FEFFFD"/>
                </a:clrFrom>
                <a:clrTo>
                  <a:srgbClr val="FEFF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6" y="2033"/>
              <a:ext cx="219" cy="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0" name="Picture 23" descr="chinook (ocean)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62175" y="4695964"/>
            <a:ext cx="2441575" cy="98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</p:pic>
      <p:pic>
        <p:nvPicPr>
          <p:cNvPr id="91" name="Picture 25" descr="chinook (ocean)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6775" y="4097476"/>
            <a:ext cx="949325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</p:pic>
      <p:grpSp>
        <p:nvGrpSpPr>
          <p:cNvPr id="92" name="Group 66"/>
          <p:cNvGrpSpPr>
            <a:grpSpLocks/>
          </p:cNvGrpSpPr>
          <p:nvPr/>
        </p:nvGrpSpPr>
        <p:grpSpPr bwMode="auto">
          <a:xfrm>
            <a:off x="5208588" y="2408376"/>
            <a:ext cx="417512" cy="469900"/>
            <a:chOff x="5384346" y="2378529"/>
            <a:chExt cx="416379" cy="468820"/>
          </a:xfrm>
        </p:grpSpPr>
        <p:sp>
          <p:nvSpPr>
            <p:cNvPr id="93" name="Oval 92"/>
            <p:cNvSpPr>
              <a:spLocks noChangeArrowheads="1"/>
            </p:cNvSpPr>
            <p:nvPr/>
          </p:nvSpPr>
          <p:spPr bwMode="auto">
            <a:xfrm>
              <a:off x="5607576" y="2592349"/>
              <a:ext cx="74411" cy="64937"/>
            </a:xfrm>
            <a:prstGeom prst="ellipse">
              <a:avLst/>
            </a:prstGeom>
            <a:solidFill>
              <a:srgbClr val="F79646"/>
            </a:solidFill>
            <a:ln w="25400">
              <a:solidFill>
                <a:srgbClr val="E46C0A"/>
              </a:solidFill>
              <a:round/>
              <a:headEnd/>
              <a:tailEnd/>
            </a:ln>
            <a:effectLst>
              <a:outerShdw blurRad="63500"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</a:endParaRPr>
            </a:p>
          </p:txBody>
        </p:sp>
        <p:sp>
          <p:nvSpPr>
            <p:cNvPr id="94" name="Oval 93"/>
            <p:cNvSpPr>
              <a:spLocks noChangeArrowheads="1"/>
            </p:cNvSpPr>
            <p:nvPr/>
          </p:nvSpPr>
          <p:spPr bwMode="auto">
            <a:xfrm>
              <a:off x="5531582" y="2578094"/>
              <a:ext cx="74411" cy="64938"/>
            </a:xfrm>
            <a:prstGeom prst="ellipse">
              <a:avLst/>
            </a:prstGeom>
            <a:solidFill>
              <a:srgbClr val="F79646"/>
            </a:solidFill>
            <a:ln w="25400">
              <a:solidFill>
                <a:srgbClr val="E46C0A"/>
              </a:solidFill>
              <a:round/>
              <a:headEnd/>
              <a:tailEnd/>
            </a:ln>
            <a:effectLst>
              <a:outerShdw blurRad="63500"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</a:endParaRPr>
            </a:p>
          </p:txBody>
        </p:sp>
        <p:sp>
          <p:nvSpPr>
            <p:cNvPr id="95" name="Oval 94"/>
            <p:cNvSpPr>
              <a:spLocks noChangeArrowheads="1"/>
            </p:cNvSpPr>
            <p:nvPr/>
          </p:nvSpPr>
          <p:spPr bwMode="auto">
            <a:xfrm>
              <a:off x="5612326" y="2440300"/>
              <a:ext cx="74410" cy="64937"/>
            </a:xfrm>
            <a:prstGeom prst="ellipse">
              <a:avLst/>
            </a:prstGeom>
            <a:solidFill>
              <a:srgbClr val="F79646"/>
            </a:solidFill>
            <a:ln w="25400">
              <a:solidFill>
                <a:srgbClr val="E46C0A"/>
              </a:solidFill>
              <a:round/>
              <a:headEnd/>
              <a:tailEnd/>
            </a:ln>
            <a:effectLst>
              <a:outerShdw blurRad="63500"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</a:endParaRPr>
            </a:p>
          </p:txBody>
        </p:sp>
        <p:sp>
          <p:nvSpPr>
            <p:cNvPr id="96" name="Oval 95"/>
            <p:cNvSpPr>
              <a:spLocks noChangeArrowheads="1"/>
            </p:cNvSpPr>
            <p:nvPr/>
          </p:nvSpPr>
          <p:spPr bwMode="auto">
            <a:xfrm>
              <a:off x="5550581" y="2502069"/>
              <a:ext cx="74411" cy="64938"/>
            </a:xfrm>
            <a:prstGeom prst="ellipse">
              <a:avLst/>
            </a:prstGeom>
            <a:solidFill>
              <a:srgbClr val="F79646"/>
            </a:solidFill>
            <a:ln w="25400">
              <a:solidFill>
                <a:srgbClr val="E46C0A"/>
              </a:solidFill>
              <a:round/>
              <a:headEnd/>
              <a:tailEnd/>
            </a:ln>
            <a:effectLst>
              <a:outerShdw blurRad="63500"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</a:endParaRPr>
            </a:p>
          </p:txBody>
        </p:sp>
        <p:sp>
          <p:nvSpPr>
            <p:cNvPr id="97" name="Oval 96"/>
            <p:cNvSpPr>
              <a:spLocks noChangeArrowheads="1"/>
            </p:cNvSpPr>
            <p:nvPr/>
          </p:nvSpPr>
          <p:spPr bwMode="auto">
            <a:xfrm>
              <a:off x="5636073" y="2521076"/>
              <a:ext cx="74411" cy="64938"/>
            </a:xfrm>
            <a:prstGeom prst="ellipse">
              <a:avLst/>
            </a:prstGeom>
            <a:solidFill>
              <a:srgbClr val="F79646"/>
            </a:solidFill>
            <a:ln w="25400">
              <a:solidFill>
                <a:srgbClr val="E46C0A"/>
              </a:solidFill>
              <a:round/>
              <a:headEnd/>
              <a:tailEnd/>
            </a:ln>
            <a:effectLst>
              <a:outerShdw blurRad="63500"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</a:endParaRPr>
            </a:p>
          </p:txBody>
        </p:sp>
        <p:sp>
          <p:nvSpPr>
            <p:cNvPr id="98" name="Oval 97"/>
            <p:cNvSpPr>
              <a:spLocks noChangeArrowheads="1"/>
            </p:cNvSpPr>
            <p:nvPr/>
          </p:nvSpPr>
          <p:spPr bwMode="auto">
            <a:xfrm>
              <a:off x="5699401" y="2573343"/>
              <a:ext cx="72827" cy="64937"/>
            </a:xfrm>
            <a:prstGeom prst="ellipse">
              <a:avLst/>
            </a:prstGeom>
            <a:solidFill>
              <a:srgbClr val="F79646"/>
            </a:solidFill>
            <a:ln w="25400">
              <a:solidFill>
                <a:srgbClr val="E46C0A"/>
              </a:solidFill>
              <a:round/>
              <a:headEnd/>
              <a:tailEnd/>
            </a:ln>
            <a:effectLst>
              <a:outerShdw blurRad="63500"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</a:endParaRPr>
            </a:p>
          </p:txBody>
        </p:sp>
        <p:sp>
          <p:nvSpPr>
            <p:cNvPr id="99" name="Oval 98"/>
            <p:cNvSpPr>
              <a:spLocks noChangeArrowheads="1"/>
            </p:cNvSpPr>
            <p:nvPr/>
          </p:nvSpPr>
          <p:spPr bwMode="auto">
            <a:xfrm>
              <a:off x="5659821" y="2663622"/>
              <a:ext cx="74410" cy="64938"/>
            </a:xfrm>
            <a:prstGeom prst="ellipse">
              <a:avLst/>
            </a:prstGeom>
            <a:solidFill>
              <a:srgbClr val="F79646"/>
            </a:solidFill>
            <a:ln w="25400">
              <a:solidFill>
                <a:srgbClr val="E46C0A"/>
              </a:solidFill>
              <a:round/>
              <a:headEnd/>
              <a:tailEnd/>
            </a:ln>
            <a:effectLst>
              <a:outerShdw blurRad="63500"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</a:endParaRPr>
            </a:p>
          </p:txBody>
        </p:sp>
        <p:sp>
          <p:nvSpPr>
            <p:cNvPr id="100" name="Oval 99"/>
            <p:cNvSpPr>
              <a:spLocks noChangeArrowheads="1"/>
            </p:cNvSpPr>
            <p:nvPr/>
          </p:nvSpPr>
          <p:spPr bwMode="auto">
            <a:xfrm>
              <a:off x="5723149" y="2606604"/>
              <a:ext cx="72827" cy="64938"/>
            </a:xfrm>
            <a:prstGeom prst="ellipse">
              <a:avLst/>
            </a:prstGeom>
            <a:solidFill>
              <a:srgbClr val="F79646"/>
            </a:solidFill>
            <a:ln w="25400">
              <a:solidFill>
                <a:srgbClr val="E46C0A"/>
              </a:solidFill>
              <a:round/>
              <a:headEnd/>
              <a:tailEnd/>
            </a:ln>
            <a:effectLst>
              <a:outerShdw blurRad="63500"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</a:endParaRPr>
            </a:p>
          </p:txBody>
        </p:sp>
        <p:sp>
          <p:nvSpPr>
            <p:cNvPr id="101" name="Oval 100"/>
            <p:cNvSpPr>
              <a:spLocks noChangeArrowheads="1"/>
            </p:cNvSpPr>
            <p:nvPr/>
          </p:nvSpPr>
          <p:spPr bwMode="auto">
            <a:xfrm>
              <a:off x="5669321" y="2459306"/>
              <a:ext cx="74410" cy="64937"/>
            </a:xfrm>
            <a:prstGeom prst="ellipse">
              <a:avLst/>
            </a:prstGeom>
            <a:solidFill>
              <a:srgbClr val="F79646"/>
            </a:solidFill>
            <a:ln w="25400">
              <a:solidFill>
                <a:srgbClr val="E46C0A"/>
              </a:solidFill>
              <a:round/>
              <a:headEnd/>
              <a:tailEnd/>
            </a:ln>
            <a:effectLst>
              <a:outerShdw blurRad="63500"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</a:endParaRPr>
            </a:p>
          </p:txBody>
        </p:sp>
        <p:sp>
          <p:nvSpPr>
            <p:cNvPr id="102" name="Oval 101"/>
            <p:cNvSpPr>
              <a:spLocks noChangeArrowheads="1"/>
            </p:cNvSpPr>
            <p:nvPr/>
          </p:nvSpPr>
          <p:spPr bwMode="auto">
            <a:xfrm>
              <a:off x="5727898" y="2511573"/>
              <a:ext cx="72827" cy="64938"/>
            </a:xfrm>
            <a:prstGeom prst="ellipse">
              <a:avLst/>
            </a:prstGeom>
            <a:solidFill>
              <a:srgbClr val="F79646"/>
            </a:solidFill>
            <a:ln w="25400">
              <a:solidFill>
                <a:srgbClr val="E46C0A"/>
              </a:solidFill>
              <a:round/>
              <a:headEnd/>
              <a:tailEnd/>
            </a:ln>
            <a:effectLst>
              <a:outerShdw blurRad="63500"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</a:endParaRPr>
            </a:p>
          </p:txBody>
        </p:sp>
        <p:sp>
          <p:nvSpPr>
            <p:cNvPr id="103" name="Oval 102"/>
            <p:cNvSpPr>
              <a:spLocks noChangeArrowheads="1"/>
            </p:cNvSpPr>
            <p:nvPr/>
          </p:nvSpPr>
          <p:spPr bwMode="auto">
            <a:xfrm>
              <a:off x="5541082" y="2449803"/>
              <a:ext cx="74411" cy="64937"/>
            </a:xfrm>
            <a:prstGeom prst="ellipse">
              <a:avLst/>
            </a:prstGeom>
            <a:solidFill>
              <a:srgbClr val="F79646"/>
            </a:solidFill>
            <a:ln w="25400">
              <a:solidFill>
                <a:srgbClr val="E46C0A"/>
              </a:solidFill>
              <a:round/>
              <a:headEnd/>
              <a:tailEnd/>
            </a:ln>
            <a:effectLst>
              <a:outerShdw blurRad="63500"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</a:endParaRPr>
            </a:p>
          </p:txBody>
        </p:sp>
        <p:sp>
          <p:nvSpPr>
            <p:cNvPr id="104" name="Oval 103"/>
            <p:cNvSpPr>
              <a:spLocks noChangeArrowheads="1"/>
            </p:cNvSpPr>
            <p:nvPr/>
          </p:nvSpPr>
          <p:spPr bwMode="auto">
            <a:xfrm>
              <a:off x="5602826" y="2701635"/>
              <a:ext cx="74410" cy="64938"/>
            </a:xfrm>
            <a:prstGeom prst="ellipse">
              <a:avLst/>
            </a:prstGeom>
            <a:solidFill>
              <a:srgbClr val="F79646"/>
            </a:solidFill>
            <a:ln w="25400">
              <a:solidFill>
                <a:srgbClr val="E46C0A"/>
              </a:solidFill>
              <a:round/>
              <a:headEnd/>
              <a:tailEnd/>
            </a:ln>
            <a:effectLst>
              <a:outerShdw blurRad="63500"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</a:endParaRPr>
            </a:p>
          </p:txBody>
        </p:sp>
        <p:sp>
          <p:nvSpPr>
            <p:cNvPr id="105" name="Oval 104"/>
            <p:cNvSpPr>
              <a:spLocks noChangeArrowheads="1"/>
            </p:cNvSpPr>
            <p:nvPr/>
          </p:nvSpPr>
          <p:spPr bwMode="auto">
            <a:xfrm>
              <a:off x="5555331" y="2654119"/>
              <a:ext cx="74410" cy="64938"/>
            </a:xfrm>
            <a:prstGeom prst="ellipse">
              <a:avLst/>
            </a:prstGeom>
            <a:solidFill>
              <a:srgbClr val="F79646"/>
            </a:solidFill>
            <a:ln w="25400">
              <a:solidFill>
                <a:srgbClr val="E46C0A"/>
              </a:solidFill>
              <a:round/>
              <a:headEnd/>
              <a:tailEnd/>
            </a:ln>
            <a:effectLst>
              <a:outerShdw blurRad="63500"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</a:endParaRPr>
            </a:p>
          </p:txBody>
        </p:sp>
        <p:sp>
          <p:nvSpPr>
            <p:cNvPr id="106" name="Oval 105"/>
            <p:cNvSpPr>
              <a:spLocks noChangeArrowheads="1"/>
            </p:cNvSpPr>
            <p:nvPr/>
          </p:nvSpPr>
          <p:spPr bwMode="auto">
            <a:xfrm>
              <a:off x="5531582" y="2741231"/>
              <a:ext cx="74411" cy="63354"/>
            </a:xfrm>
            <a:prstGeom prst="ellipse">
              <a:avLst/>
            </a:prstGeom>
            <a:solidFill>
              <a:srgbClr val="F79646"/>
            </a:solidFill>
            <a:ln w="25400">
              <a:solidFill>
                <a:srgbClr val="E46C0A"/>
              </a:solidFill>
              <a:round/>
              <a:headEnd/>
              <a:tailEnd/>
            </a:ln>
            <a:effectLst>
              <a:outerShdw blurRad="63500"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</a:endParaRPr>
            </a:p>
          </p:txBody>
        </p:sp>
        <p:sp>
          <p:nvSpPr>
            <p:cNvPr id="107" name="Oval 106"/>
            <p:cNvSpPr>
              <a:spLocks noChangeArrowheads="1"/>
            </p:cNvSpPr>
            <p:nvPr/>
          </p:nvSpPr>
          <p:spPr bwMode="auto">
            <a:xfrm>
              <a:off x="5474587" y="2668374"/>
              <a:ext cx="74411" cy="64937"/>
            </a:xfrm>
            <a:prstGeom prst="ellipse">
              <a:avLst/>
            </a:prstGeom>
            <a:solidFill>
              <a:srgbClr val="F79646"/>
            </a:solidFill>
            <a:ln w="25400">
              <a:solidFill>
                <a:srgbClr val="E46C0A"/>
              </a:solidFill>
              <a:round/>
              <a:headEnd/>
              <a:tailEnd/>
            </a:ln>
            <a:effectLst>
              <a:outerShdw blurRad="63500"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</a:endParaRPr>
            </a:p>
          </p:txBody>
        </p:sp>
        <p:sp>
          <p:nvSpPr>
            <p:cNvPr id="108" name="Oval 107"/>
            <p:cNvSpPr>
              <a:spLocks noChangeArrowheads="1"/>
            </p:cNvSpPr>
            <p:nvPr/>
          </p:nvSpPr>
          <p:spPr bwMode="auto">
            <a:xfrm>
              <a:off x="5460339" y="2597100"/>
              <a:ext cx="74410" cy="64938"/>
            </a:xfrm>
            <a:prstGeom prst="ellipse">
              <a:avLst/>
            </a:prstGeom>
            <a:solidFill>
              <a:srgbClr val="F79646"/>
            </a:solidFill>
            <a:ln w="25400">
              <a:solidFill>
                <a:srgbClr val="E46C0A"/>
              </a:solidFill>
              <a:round/>
              <a:headEnd/>
              <a:tailEnd/>
            </a:ln>
            <a:effectLst>
              <a:outerShdw blurRad="63500"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</a:endParaRPr>
            </a:p>
          </p:txBody>
        </p:sp>
        <p:sp>
          <p:nvSpPr>
            <p:cNvPr id="109" name="Oval 108"/>
            <p:cNvSpPr>
              <a:spLocks noChangeArrowheads="1"/>
            </p:cNvSpPr>
            <p:nvPr/>
          </p:nvSpPr>
          <p:spPr bwMode="auto">
            <a:xfrm>
              <a:off x="5479338" y="2521076"/>
              <a:ext cx="74410" cy="64938"/>
            </a:xfrm>
            <a:prstGeom prst="ellipse">
              <a:avLst/>
            </a:prstGeom>
            <a:solidFill>
              <a:srgbClr val="F79646"/>
            </a:solidFill>
            <a:ln w="25400">
              <a:solidFill>
                <a:srgbClr val="E46C0A"/>
              </a:solidFill>
              <a:round/>
              <a:headEnd/>
              <a:tailEnd/>
            </a:ln>
            <a:effectLst>
              <a:outerShdw blurRad="63500"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</a:endParaRPr>
            </a:p>
          </p:txBody>
        </p:sp>
        <p:sp>
          <p:nvSpPr>
            <p:cNvPr id="110" name="Oval 109"/>
            <p:cNvSpPr>
              <a:spLocks noChangeArrowheads="1"/>
            </p:cNvSpPr>
            <p:nvPr/>
          </p:nvSpPr>
          <p:spPr bwMode="auto">
            <a:xfrm>
              <a:off x="5384346" y="2635113"/>
              <a:ext cx="72827" cy="64938"/>
            </a:xfrm>
            <a:prstGeom prst="ellipse">
              <a:avLst/>
            </a:prstGeom>
            <a:solidFill>
              <a:srgbClr val="F79646"/>
            </a:solidFill>
            <a:ln w="25400">
              <a:solidFill>
                <a:srgbClr val="E46C0A"/>
              </a:solidFill>
              <a:round/>
              <a:headEnd/>
              <a:tailEnd/>
            </a:ln>
            <a:effectLst>
              <a:outerShdw blurRad="63500"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</a:endParaRPr>
            </a:p>
          </p:txBody>
        </p:sp>
        <p:sp>
          <p:nvSpPr>
            <p:cNvPr id="111" name="Oval 110"/>
            <p:cNvSpPr>
              <a:spLocks noChangeArrowheads="1"/>
            </p:cNvSpPr>
            <p:nvPr/>
          </p:nvSpPr>
          <p:spPr bwMode="auto">
            <a:xfrm>
              <a:off x="5389095" y="2521076"/>
              <a:ext cx="72827" cy="64938"/>
            </a:xfrm>
            <a:prstGeom prst="ellipse">
              <a:avLst/>
            </a:prstGeom>
            <a:solidFill>
              <a:srgbClr val="F79646"/>
            </a:solidFill>
            <a:ln w="25400">
              <a:solidFill>
                <a:srgbClr val="E46C0A"/>
              </a:solidFill>
              <a:round/>
              <a:headEnd/>
              <a:tailEnd/>
            </a:ln>
            <a:effectLst>
              <a:outerShdw blurRad="63500"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</a:endParaRPr>
            </a:p>
          </p:txBody>
        </p:sp>
        <p:sp>
          <p:nvSpPr>
            <p:cNvPr id="112" name="Oval 111"/>
            <p:cNvSpPr>
              <a:spLocks noChangeArrowheads="1"/>
            </p:cNvSpPr>
            <p:nvPr/>
          </p:nvSpPr>
          <p:spPr bwMode="auto">
            <a:xfrm>
              <a:off x="5460339" y="2426045"/>
              <a:ext cx="74410" cy="63354"/>
            </a:xfrm>
            <a:prstGeom prst="ellipse">
              <a:avLst/>
            </a:prstGeom>
            <a:solidFill>
              <a:srgbClr val="F79646"/>
            </a:solidFill>
            <a:ln w="25400">
              <a:solidFill>
                <a:srgbClr val="E46C0A"/>
              </a:solidFill>
              <a:round/>
              <a:headEnd/>
              <a:tailEnd/>
            </a:ln>
            <a:effectLst>
              <a:outerShdw blurRad="63500"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</a:endParaRPr>
            </a:p>
          </p:txBody>
        </p:sp>
        <p:sp>
          <p:nvSpPr>
            <p:cNvPr id="113" name="Oval 112"/>
            <p:cNvSpPr>
              <a:spLocks noChangeArrowheads="1"/>
            </p:cNvSpPr>
            <p:nvPr/>
          </p:nvSpPr>
          <p:spPr bwMode="auto">
            <a:xfrm>
              <a:off x="5583828" y="2378529"/>
              <a:ext cx="74410" cy="63354"/>
            </a:xfrm>
            <a:prstGeom prst="ellipse">
              <a:avLst/>
            </a:prstGeom>
            <a:solidFill>
              <a:srgbClr val="F79646"/>
            </a:solidFill>
            <a:ln w="25400">
              <a:solidFill>
                <a:srgbClr val="E46C0A"/>
              </a:solidFill>
              <a:round/>
              <a:headEnd/>
              <a:tailEnd/>
            </a:ln>
            <a:effectLst>
              <a:outerShdw blurRad="63500"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</a:endParaRPr>
            </a:p>
          </p:txBody>
        </p:sp>
        <p:sp>
          <p:nvSpPr>
            <p:cNvPr id="114" name="Oval 113"/>
            <p:cNvSpPr>
              <a:spLocks noChangeArrowheads="1"/>
            </p:cNvSpPr>
            <p:nvPr/>
          </p:nvSpPr>
          <p:spPr bwMode="auto">
            <a:xfrm>
              <a:off x="5526833" y="2383281"/>
              <a:ext cx="74410" cy="63354"/>
            </a:xfrm>
            <a:prstGeom prst="ellipse">
              <a:avLst/>
            </a:prstGeom>
            <a:solidFill>
              <a:srgbClr val="F79646"/>
            </a:solidFill>
            <a:ln w="25400">
              <a:solidFill>
                <a:srgbClr val="E46C0A"/>
              </a:solidFill>
              <a:round/>
              <a:headEnd/>
              <a:tailEnd/>
            </a:ln>
            <a:effectLst>
              <a:outerShdw blurRad="63500"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</a:endParaRPr>
            </a:p>
          </p:txBody>
        </p:sp>
        <p:sp>
          <p:nvSpPr>
            <p:cNvPr id="115" name="Oval 114"/>
            <p:cNvSpPr>
              <a:spLocks noChangeArrowheads="1"/>
            </p:cNvSpPr>
            <p:nvPr/>
          </p:nvSpPr>
          <p:spPr bwMode="auto">
            <a:xfrm>
              <a:off x="5412843" y="2459306"/>
              <a:ext cx="72827" cy="64937"/>
            </a:xfrm>
            <a:prstGeom prst="ellipse">
              <a:avLst/>
            </a:prstGeom>
            <a:solidFill>
              <a:srgbClr val="F79646"/>
            </a:solidFill>
            <a:ln w="25400">
              <a:solidFill>
                <a:srgbClr val="E46C0A"/>
              </a:solidFill>
              <a:round/>
              <a:headEnd/>
              <a:tailEnd/>
            </a:ln>
            <a:effectLst>
              <a:outerShdw blurRad="63500"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</a:endParaRPr>
            </a:p>
          </p:txBody>
        </p:sp>
        <p:sp>
          <p:nvSpPr>
            <p:cNvPr id="116" name="Oval 115"/>
            <p:cNvSpPr>
              <a:spLocks noChangeArrowheads="1"/>
            </p:cNvSpPr>
            <p:nvPr/>
          </p:nvSpPr>
          <p:spPr bwMode="auto">
            <a:xfrm>
              <a:off x="5431842" y="2720641"/>
              <a:ext cx="72827" cy="64938"/>
            </a:xfrm>
            <a:prstGeom prst="ellipse">
              <a:avLst/>
            </a:prstGeom>
            <a:solidFill>
              <a:srgbClr val="F79646"/>
            </a:solidFill>
            <a:ln w="25400">
              <a:solidFill>
                <a:srgbClr val="E46C0A"/>
              </a:solidFill>
              <a:round/>
              <a:headEnd/>
              <a:tailEnd/>
            </a:ln>
            <a:effectLst>
              <a:outerShdw blurRad="63500"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</a:endParaRPr>
            </a:p>
          </p:txBody>
        </p:sp>
        <p:sp>
          <p:nvSpPr>
            <p:cNvPr id="117" name="Oval 116"/>
            <p:cNvSpPr>
              <a:spLocks noChangeArrowheads="1"/>
            </p:cNvSpPr>
            <p:nvPr/>
          </p:nvSpPr>
          <p:spPr bwMode="auto">
            <a:xfrm>
              <a:off x="5474587" y="2783995"/>
              <a:ext cx="74411" cy="63354"/>
            </a:xfrm>
            <a:prstGeom prst="ellipse">
              <a:avLst/>
            </a:prstGeom>
            <a:solidFill>
              <a:srgbClr val="F79646"/>
            </a:solidFill>
            <a:ln w="25400">
              <a:solidFill>
                <a:srgbClr val="E46C0A"/>
              </a:solidFill>
              <a:round/>
              <a:headEnd/>
              <a:tailEnd/>
            </a:ln>
            <a:effectLst>
              <a:outerShdw blurRad="63500"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</a:endParaRPr>
            </a:p>
          </p:txBody>
        </p:sp>
        <p:sp>
          <p:nvSpPr>
            <p:cNvPr id="118" name="Oval 117"/>
            <p:cNvSpPr>
              <a:spLocks noChangeArrowheads="1"/>
            </p:cNvSpPr>
            <p:nvPr/>
          </p:nvSpPr>
          <p:spPr bwMode="auto">
            <a:xfrm>
              <a:off x="5598076" y="2779244"/>
              <a:ext cx="74411" cy="63354"/>
            </a:xfrm>
            <a:prstGeom prst="ellipse">
              <a:avLst/>
            </a:prstGeom>
            <a:solidFill>
              <a:srgbClr val="F79646"/>
            </a:solidFill>
            <a:ln w="25400">
              <a:solidFill>
                <a:srgbClr val="E46C0A"/>
              </a:solidFill>
              <a:round/>
              <a:headEnd/>
              <a:tailEnd/>
            </a:ln>
            <a:effectLst>
              <a:outerShdw blurRad="63500"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</a:endParaRPr>
            </a:p>
          </p:txBody>
        </p:sp>
        <p:sp>
          <p:nvSpPr>
            <p:cNvPr id="119" name="Oval 118"/>
            <p:cNvSpPr>
              <a:spLocks noChangeArrowheads="1"/>
            </p:cNvSpPr>
            <p:nvPr/>
          </p:nvSpPr>
          <p:spPr bwMode="auto">
            <a:xfrm>
              <a:off x="5664570" y="2736479"/>
              <a:ext cx="74411" cy="63354"/>
            </a:xfrm>
            <a:prstGeom prst="ellipse">
              <a:avLst/>
            </a:prstGeom>
            <a:solidFill>
              <a:srgbClr val="F79646"/>
            </a:solidFill>
            <a:ln w="25400">
              <a:solidFill>
                <a:srgbClr val="E46C0A"/>
              </a:solidFill>
              <a:round/>
              <a:headEnd/>
              <a:tailEnd/>
            </a:ln>
            <a:effectLst>
              <a:outerShdw blurRad="63500"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</a:endParaRPr>
            </a:p>
          </p:txBody>
        </p:sp>
      </p:grpSp>
      <p:sp>
        <p:nvSpPr>
          <p:cNvPr id="120" name="Text Box 6"/>
          <p:cNvSpPr txBox="1">
            <a:spLocks noChangeArrowheads="1"/>
          </p:cNvSpPr>
          <p:nvPr/>
        </p:nvSpPr>
        <p:spPr bwMode="auto">
          <a:xfrm>
            <a:off x="4527550" y="1708289"/>
            <a:ext cx="1754188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115888" indent="-115888" algn="ctr"/>
            <a:r>
              <a:rPr lang="en-US" sz="2000">
                <a:latin typeface="Calibri" charset="0"/>
              </a:rPr>
              <a:t>Eggs incubate over winter</a:t>
            </a:r>
          </a:p>
        </p:txBody>
      </p:sp>
      <p:pic>
        <p:nvPicPr>
          <p:cNvPr id="121" name="Picture 120" descr="chinook_SILO.jpg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93825" y="1900376"/>
            <a:ext cx="238125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9685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The Pacific Decadal Oscillation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484635" y="6550236"/>
            <a:ext cx="3659365" cy="307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4" rIns="91429" bIns="45714">
            <a:prstTxWarp prst="textNoShape">
              <a:avLst/>
            </a:prstTxWarp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charset="0"/>
              </a:rPr>
              <a:t>See Mantua et al. (1997) 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alibri" charset="0"/>
              </a:rPr>
              <a:t>Bull. Am. Meteor. Soc.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417" y="1625432"/>
            <a:ext cx="7407166" cy="360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36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" name="Picture 3" descr="Nile_DL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39" y="1494259"/>
            <a:ext cx="7776216" cy="4665730"/>
          </a:xfrm>
          <a:prstGeom prst="rect">
            <a:avLst/>
          </a:prstGeom>
        </p:spPr>
      </p:pic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DLM for changing level (intercept)</a:t>
            </a:r>
          </a:p>
        </p:txBody>
      </p:sp>
    </p:spTree>
    <p:extLst>
      <p:ext uri="{BB962C8B-B14F-4D97-AF65-F5344CB8AC3E}">
        <p14:creationId xmlns:p14="http://schemas.microsoft.com/office/powerpoint/2010/main" val="2230771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155" y="1397242"/>
            <a:ext cx="3849195" cy="496396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mtClean="0">
                <a:solidFill>
                  <a:schemeClr val="tx2"/>
                </a:solidFill>
              </a:rPr>
              <a:t>The Pacific Decadal Oscillation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5484635" y="6550236"/>
            <a:ext cx="3659365" cy="307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4" rIns="91429" bIns="45714">
            <a:prstTxWarp prst="textNoShape">
              <a:avLst/>
            </a:prstTxWarp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charset="0"/>
              </a:rPr>
              <a:t>See Mantua et al. (1997) 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latin typeface="Calibri" charset="0"/>
              </a:rPr>
              <a:t>Bull. Am. Meteor. Soc.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67815" y="1729445"/>
            <a:ext cx="3995876" cy="2246769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t" anchorCtr="0">
            <a:spAutoFit/>
          </a:bodyPr>
          <a:lstStyle/>
          <a:p>
            <a:pPr marL="346075" indent="-346075">
              <a:spcAft>
                <a:spcPts val="1200"/>
              </a:spcAft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2 take-home messages:</a:t>
            </a:r>
          </a:p>
          <a:p>
            <a:pPr marL="346075" indent="-346075">
              <a:spcAft>
                <a:spcPts val="1200"/>
              </a:spcAft>
              <a:buFont typeface="+mj-lt"/>
              <a:buAutoNum type="arabicParenR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Salmon production related to ocean conditions</a:t>
            </a:r>
          </a:p>
          <a:p>
            <a:pPr marL="346075" indent="-346075">
              <a:spcAft>
                <a:spcPts val="1200"/>
              </a:spcAft>
              <a:buFont typeface="+mj-lt"/>
              <a:buAutoNum type="arabicParenR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The PDO is a pretty good indicator of </a:t>
            </a:r>
            <a:r>
              <a:rPr lang="en-US" sz="2400" dirty="0" err="1" smtClean="0">
                <a:solidFill>
                  <a:schemeClr val="tx1"/>
                </a:solidFill>
              </a:rPr>
              <a:t>lg</a:t>
            </a:r>
            <a:r>
              <a:rPr lang="en-US" sz="2400" dirty="0" smtClean="0">
                <a:solidFill>
                  <a:schemeClr val="tx1"/>
                </a:solidFill>
              </a:rPr>
              <a:t>-scale forcing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053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Asset, market &amp; risk-free indices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1541968" y="3073273"/>
            <a:ext cx="4601876" cy="98488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t" anchorCtr="0">
            <a:spAutoFit/>
          </a:bodyPr>
          <a:lstStyle/>
          <a:p>
            <a:pPr>
              <a:spcAft>
                <a:spcPts val="1200"/>
              </a:spcAft>
              <a:defRPr/>
            </a:pPr>
            <a:r>
              <a:rPr lang="en-US" sz="2400" u="sng" dirty="0" smtClean="0">
                <a:solidFill>
                  <a:schemeClr val="accent6">
                    <a:lumMod val="50000"/>
                  </a:schemeClr>
                </a:solidFill>
              </a:rPr>
              <a:t>Market</a:t>
            </a:r>
          </a:p>
          <a:p>
            <a:pPr marL="290513" indent="-290513">
              <a:spcAft>
                <a:spcPts val="12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Pacific Decadal Oscillation (PDO) </a:t>
            </a: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1541967" y="1379090"/>
            <a:ext cx="4993927" cy="150810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t" anchorCtr="0">
            <a:spAutoFit/>
          </a:bodyPr>
          <a:lstStyle/>
          <a:p>
            <a:pPr>
              <a:spcAft>
                <a:spcPts val="1200"/>
              </a:spcAft>
              <a:defRPr/>
            </a:pPr>
            <a:r>
              <a:rPr lang="en-US" sz="2400" u="sng" dirty="0" smtClean="0">
                <a:solidFill>
                  <a:schemeClr val="accent5">
                    <a:lumMod val="50000"/>
                  </a:schemeClr>
                </a:solidFill>
              </a:rPr>
              <a:t>Assets</a:t>
            </a:r>
          </a:p>
          <a:p>
            <a:pPr marL="290513" indent="-290513">
              <a:spcAft>
                <a:spcPts val="1200"/>
              </a:spcAft>
              <a:buFont typeface="Arial"/>
              <a:buChar char="•"/>
              <a:defRPr/>
            </a:pPr>
            <a:r>
              <a:rPr lang="en-US" sz="2400" dirty="0" err="1" smtClean="0">
                <a:solidFill>
                  <a:schemeClr val="tx1"/>
                </a:solidFill>
              </a:rPr>
              <a:t>ln</a:t>
            </a:r>
            <a:r>
              <a:rPr lang="en-US" sz="2400" dirty="0" smtClean="0">
                <a:solidFill>
                  <a:schemeClr val="tx1"/>
                </a:solidFill>
              </a:rPr>
              <a:t>[Recruits/</a:t>
            </a:r>
            <a:r>
              <a:rPr lang="en-US" sz="2400" dirty="0" err="1" smtClean="0">
                <a:solidFill>
                  <a:schemeClr val="tx1"/>
                </a:solidFill>
              </a:rPr>
              <a:t>Spawner</a:t>
            </a:r>
            <a:r>
              <a:rPr lang="en-US" sz="2400" dirty="0" smtClean="0">
                <a:solidFill>
                  <a:schemeClr val="tx1"/>
                </a:solidFill>
              </a:rPr>
              <a:t>] (productivity)</a:t>
            </a:r>
          </a:p>
          <a:p>
            <a:pPr marL="290513" indent="-290513">
              <a:spcAft>
                <a:spcPts val="1200"/>
              </a:spcAft>
              <a:buFont typeface="Arial"/>
              <a:buChar char="•"/>
              <a:defRPr/>
            </a:pPr>
            <a:r>
              <a:rPr lang="en-US" sz="2400" dirty="0" err="1" smtClean="0">
                <a:solidFill>
                  <a:schemeClr val="tx1"/>
                </a:solidFill>
              </a:rPr>
              <a:t>ln</a:t>
            </a:r>
            <a:r>
              <a:rPr lang="en-US" sz="2400" dirty="0" smtClean="0">
                <a:solidFill>
                  <a:schemeClr val="tx1"/>
                </a:solidFill>
              </a:rPr>
              <a:t>[Spawners/ha] (abundance)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541968" y="4292820"/>
            <a:ext cx="4601876" cy="150810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t" anchorCtr="0">
            <a:spAutoFit/>
          </a:bodyPr>
          <a:lstStyle/>
          <a:p>
            <a:pPr>
              <a:spcAft>
                <a:spcPts val="1200"/>
              </a:spcAft>
              <a:defRPr/>
            </a:pPr>
            <a:r>
              <a:rPr lang="en-US" sz="2400" u="sng" dirty="0" smtClean="0">
                <a:solidFill>
                  <a:schemeClr val="accent3">
                    <a:lumMod val="50000"/>
                  </a:schemeClr>
                </a:solidFill>
              </a:rPr>
              <a:t>Risk-free</a:t>
            </a:r>
          </a:p>
          <a:p>
            <a:pPr marL="290513" indent="-290513">
              <a:spcAft>
                <a:spcPts val="12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Replacement (</a:t>
            </a:r>
            <a:r>
              <a:rPr lang="en-US" sz="2400" dirty="0" err="1" smtClean="0">
                <a:solidFill>
                  <a:schemeClr val="tx1"/>
                </a:solidFill>
              </a:rPr>
              <a:t>ln</a:t>
            </a:r>
            <a:r>
              <a:rPr lang="en-US" sz="2400" dirty="0" smtClean="0">
                <a:solidFill>
                  <a:schemeClr val="tx1"/>
                </a:solidFill>
              </a:rPr>
              <a:t>[R/S] = 0)</a:t>
            </a:r>
          </a:p>
          <a:p>
            <a:pPr marL="290513" indent="-290513">
              <a:spcAft>
                <a:spcPts val="1200"/>
              </a:spcAft>
              <a:buFont typeface="Arial"/>
              <a:buChar char="•"/>
              <a:defRPr/>
            </a:pPr>
            <a:r>
              <a:rPr lang="en-US" sz="2400" dirty="0" err="1" smtClean="0">
                <a:solidFill>
                  <a:schemeClr val="tx1"/>
                </a:solidFill>
              </a:rPr>
              <a:t>ln</a:t>
            </a:r>
            <a:r>
              <a:rPr lang="en-US" sz="2400" dirty="0" smtClean="0">
                <a:solidFill>
                  <a:schemeClr val="tx1"/>
                </a:solidFill>
              </a:rPr>
              <a:t>[R/S] of John Day </a:t>
            </a:r>
            <a:r>
              <a:rPr lang="en-US" sz="2400" dirty="0" err="1" smtClean="0">
                <a:solidFill>
                  <a:schemeClr val="tx1"/>
                </a:solidFill>
              </a:rPr>
              <a:t>popn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5890708" y="3596493"/>
            <a:ext cx="2068128" cy="46166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t" anchorCtr="0">
            <a:spAutoFit/>
          </a:bodyPr>
          <a:lstStyle/>
          <a:p>
            <a:pPr>
              <a:spcAft>
                <a:spcPts val="1200"/>
              </a:spcAft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in brood </a:t>
            </a:r>
            <a:r>
              <a:rPr lang="en-US" sz="2400" dirty="0" err="1" smtClean="0">
                <a:solidFill>
                  <a:schemeClr val="tx1"/>
                </a:solidFill>
              </a:rPr>
              <a:t>yr</a:t>
            </a:r>
            <a:r>
              <a:rPr lang="en-US" sz="2400" dirty="0" smtClean="0">
                <a:solidFill>
                  <a:schemeClr val="tx1"/>
                </a:solidFill>
              </a:rPr>
              <a:t> + 2</a:t>
            </a:r>
          </a:p>
        </p:txBody>
      </p:sp>
    </p:spTree>
    <p:extLst>
      <p:ext uri="{BB962C8B-B14F-4D97-AF65-F5344CB8AC3E}">
        <p14:creationId xmlns:p14="http://schemas.microsoft.com/office/powerpoint/2010/main" val="2208411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Time series of “returns”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" name="Picture 1" descr="data vs year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320" y="1391942"/>
            <a:ext cx="859536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05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od vs year (JD Rf)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320" y="1394809"/>
            <a:ext cx="8595360" cy="4775200"/>
          </a:xfrm>
          <a:prstGeom prst="rect">
            <a:avLst/>
          </a:prstGeom>
        </p:spPr>
      </p:pic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Time series of returns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&amp; risk-free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353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Fitting the market model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800846" y="1463450"/>
            <a:ext cx="7539275" cy="4416979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 anchorCtr="0"/>
          <a:lstStyle/>
          <a:p>
            <a:pPr marL="290513" indent="-290513">
              <a:spcAft>
                <a:spcPts val="24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In practice, the errors are often assumed to be Gaussian, and the model is solved via ordinary least squares</a:t>
            </a:r>
          </a:p>
          <a:p>
            <a:pPr marL="290513" indent="-290513">
              <a:spcAft>
                <a:spcPts val="24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This works well if the underlying relationship between asset &amp; market is constant, but that rarely holds</a:t>
            </a:r>
          </a:p>
          <a:p>
            <a:pPr marL="290513" indent="-290513">
              <a:spcAft>
                <a:spcPts val="24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One option is to pass a moving window through the data, but window size affects accuracy &amp; precision of </a:t>
            </a:r>
            <a:r>
              <a:rPr lang="en-US" sz="2400" dirty="0" smtClean="0">
                <a:solidFill>
                  <a:schemeClr val="tx1"/>
                </a:solidFill>
                <a:latin typeface="Symbol" charset="2"/>
                <a:cs typeface="Symbol" charset="2"/>
              </a:rPr>
              <a:t>b</a:t>
            </a:r>
          </a:p>
          <a:p>
            <a:pPr marL="290513" indent="-290513">
              <a:spcAft>
                <a:spcPts val="24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Better choice is to use a dynamic linear model (DLM)</a:t>
            </a:r>
          </a:p>
        </p:txBody>
      </p:sp>
    </p:spTree>
    <p:extLst>
      <p:ext uri="{BB962C8B-B14F-4D97-AF65-F5344CB8AC3E}">
        <p14:creationId xmlns:p14="http://schemas.microsoft.com/office/powerpoint/2010/main" val="956218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RSS_esu_port_2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1246090"/>
            <a:ext cx="6400800" cy="5029200"/>
          </a:xfrm>
          <a:prstGeom prst="rect">
            <a:avLst/>
          </a:prstGeom>
        </p:spPr>
      </p:pic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Snake R </a:t>
            </a:r>
            <a:r>
              <a:rPr lang="en-US" dirty="0" err="1" smtClean="0">
                <a:solidFill>
                  <a:schemeClr val="tx2"/>
                </a:solidFill>
              </a:rPr>
              <a:t>spr</a:t>
            </a:r>
            <a:r>
              <a:rPr lang="en-US" dirty="0" smtClean="0">
                <a:solidFill>
                  <a:schemeClr val="tx2"/>
                </a:solidFill>
              </a:rPr>
              <a:t>/sum Chinook ESU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8349" y="1570951"/>
            <a:ext cx="1383221" cy="118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385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Multivariate DLM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1503972" y="1342101"/>
            <a:ext cx="6136056" cy="1431161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 anchorCtr="0">
            <a:spAutoFit/>
          </a:bodyPr>
          <a:lstStyle/>
          <a:p>
            <a:pPr marL="290513" indent="-290513">
              <a:spcAft>
                <a:spcPts val="18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Here we will examine multiple assets at once, so we need a multivariate (response) DLM</a:t>
            </a:r>
          </a:p>
          <a:p>
            <a:pPr marL="290513" indent="-290513">
              <a:spcAft>
                <a:spcPts val="18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First, the </a:t>
            </a:r>
            <a:r>
              <a:rPr lang="en-US" sz="2400" dirty="0" err="1" smtClean="0">
                <a:solidFill>
                  <a:schemeClr val="tx1"/>
                </a:solidFill>
              </a:rPr>
              <a:t>obs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eqn</a:t>
            </a:r>
            <a:endParaRPr lang="en-US" sz="2400" dirty="0">
              <a:solidFill>
                <a:schemeClr val="tx1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3684377"/>
              </p:ext>
            </p:extLst>
          </p:nvPr>
        </p:nvGraphicFramePr>
        <p:xfrm>
          <a:off x="1825625" y="3952875"/>
          <a:ext cx="3043238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150" name="Equation" r:id="rId4" imgW="1384300" imgH="254000" progId="Equation.3">
                  <p:embed/>
                </p:oleObj>
              </mc:Choice>
              <mc:Fallback>
                <p:oleObj name="Equation" r:id="rId4" imgW="13843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25625" y="3952875"/>
                        <a:ext cx="3043238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5935735"/>
              </p:ext>
            </p:extLst>
          </p:nvPr>
        </p:nvGraphicFramePr>
        <p:xfrm>
          <a:off x="5337769" y="4002347"/>
          <a:ext cx="2207260" cy="474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151" name="Equation" r:id="rId6" imgW="1003300" imgH="215900" progId="Equation.3">
                  <p:embed/>
                </p:oleObj>
              </mc:Choice>
              <mc:Fallback>
                <p:oleObj name="Equation" r:id="rId6" imgW="1003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37769" y="4002347"/>
                        <a:ext cx="2207260" cy="474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4120735"/>
              </p:ext>
            </p:extLst>
          </p:nvPr>
        </p:nvGraphicFramePr>
        <p:xfrm>
          <a:off x="4924277" y="2824003"/>
          <a:ext cx="1703387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152" name="Equation" r:id="rId8" imgW="774700" imgH="241300" progId="Equation.3">
                  <p:embed/>
                </p:oleObj>
              </mc:Choice>
              <mc:Fallback>
                <p:oleObj name="Equation" r:id="rId8" imgW="7747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24277" y="2824003"/>
                        <a:ext cx="1703387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1348871"/>
              </p:ext>
            </p:extLst>
          </p:nvPr>
        </p:nvGraphicFramePr>
        <p:xfrm>
          <a:off x="1848133" y="2851625"/>
          <a:ext cx="2374900" cy="474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153" name="Equation" r:id="rId10" imgW="1079500" imgH="215900" progId="Equation.3">
                  <p:embed/>
                </p:oleObj>
              </mc:Choice>
              <mc:Fallback>
                <p:oleObj name="Equation" r:id="rId10" imgW="1079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848133" y="2851625"/>
                        <a:ext cx="2374900" cy="474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1799942" y="3409868"/>
            <a:ext cx="1311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becomes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74149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Multivariate DLM – </a:t>
            </a:r>
            <a:r>
              <a:rPr lang="en-US" dirty="0" err="1" smtClean="0">
                <a:solidFill>
                  <a:schemeClr val="tx2"/>
                </a:solidFill>
              </a:rPr>
              <a:t>obs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eqn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9445136"/>
              </p:ext>
            </p:extLst>
          </p:nvPr>
        </p:nvGraphicFramePr>
        <p:xfrm>
          <a:off x="1531938" y="1703388"/>
          <a:ext cx="3044825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44" name="Equation" r:id="rId4" imgW="1384300" imgH="254000" progId="Equation.3">
                  <p:embed/>
                </p:oleObj>
              </mc:Choice>
              <mc:Fallback>
                <p:oleObj name="Equation" r:id="rId4" imgW="13843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31938" y="1703388"/>
                        <a:ext cx="3044825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1713485"/>
              </p:ext>
            </p:extLst>
          </p:nvPr>
        </p:nvGraphicFramePr>
        <p:xfrm>
          <a:off x="5370109" y="1745328"/>
          <a:ext cx="2207260" cy="474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45" name="Equation" r:id="rId6" imgW="1003300" imgH="215900" progId="Equation.3">
                  <p:embed/>
                </p:oleObj>
              </mc:Choice>
              <mc:Fallback>
                <p:oleObj name="Equation" r:id="rId6" imgW="1003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70109" y="1745328"/>
                        <a:ext cx="2207260" cy="474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3995221"/>
              </p:ext>
            </p:extLst>
          </p:nvPr>
        </p:nvGraphicFramePr>
        <p:xfrm>
          <a:off x="695682" y="2736079"/>
          <a:ext cx="1004888" cy="184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46" name="Equation" r:id="rId8" imgW="457200" imgH="838200" progId="Equation.3">
                  <p:embed/>
                </p:oleObj>
              </mc:Choice>
              <mc:Fallback>
                <p:oleObj name="Equation" r:id="rId8" imgW="457200" imgH="838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95682" y="2736079"/>
                        <a:ext cx="1004888" cy="1843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668426" y="3392056"/>
            <a:ext cx="364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=</a:t>
            </a:r>
            <a:endParaRPr lang="en-US" sz="2400" dirty="0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9641453"/>
              </p:ext>
            </p:extLst>
          </p:nvPr>
        </p:nvGraphicFramePr>
        <p:xfrm>
          <a:off x="1983882" y="2818484"/>
          <a:ext cx="3802063" cy="161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47" name="Equation" r:id="rId10" imgW="1727200" imgH="736600" progId="Equation.3">
                  <p:embed/>
                </p:oleObj>
              </mc:Choice>
              <mc:Fallback>
                <p:oleObj name="Equation" r:id="rId10" imgW="1727200" imgH="736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983882" y="2818484"/>
                        <a:ext cx="3802063" cy="1617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Straight Connector 22"/>
          <p:cNvCxnSpPr/>
          <p:nvPr/>
        </p:nvCxnSpPr>
        <p:spPr>
          <a:xfrm>
            <a:off x="1577424" y="2240833"/>
            <a:ext cx="323574" cy="0"/>
          </a:xfrm>
          <a:prstGeom prst="line">
            <a:avLst/>
          </a:prstGeom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287989" y="2239530"/>
            <a:ext cx="1376487" cy="0"/>
          </a:xfrm>
          <a:prstGeom prst="line">
            <a:avLst/>
          </a:prstGeom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59102" y="4698783"/>
            <a:ext cx="883036" cy="0"/>
          </a:xfrm>
          <a:prstGeom prst="line">
            <a:avLst/>
          </a:prstGeom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027833" y="4697480"/>
            <a:ext cx="3691338" cy="0"/>
          </a:xfrm>
          <a:prstGeom prst="line">
            <a:avLst/>
          </a:prstGeom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22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Multivariate DLM – </a:t>
            </a:r>
            <a:r>
              <a:rPr lang="en-US" dirty="0" err="1" smtClean="0">
                <a:solidFill>
                  <a:schemeClr val="tx2"/>
                </a:solidFill>
              </a:rPr>
              <a:t>obs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eqn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5591938"/>
              </p:ext>
            </p:extLst>
          </p:nvPr>
        </p:nvGraphicFramePr>
        <p:xfrm>
          <a:off x="1531938" y="1703388"/>
          <a:ext cx="3044825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" name="Equation" r:id="rId4" imgW="1384300" imgH="254000" progId="Equation.3">
                  <p:embed/>
                </p:oleObj>
              </mc:Choice>
              <mc:Fallback>
                <p:oleObj name="Equation" r:id="rId4" imgW="13843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31938" y="1703388"/>
                        <a:ext cx="3044825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5883500"/>
              </p:ext>
            </p:extLst>
          </p:nvPr>
        </p:nvGraphicFramePr>
        <p:xfrm>
          <a:off x="5370109" y="1745328"/>
          <a:ext cx="2207260" cy="474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" name="Equation" r:id="rId6" imgW="1003300" imgH="215900" progId="Equation.3">
                  <p:embed/>
                </p:oleObj>
              </mc:Choice>
              <mc:Fallback>
                <p:oleObj name="Equation" r:id="rId6" imgW="1003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70109" y="1745328"/>
                        <a:ext cx="2207260" cy="474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8400736"/>
              </p:ext>
            </p:extLst>
          </p:nvPr>
        </p:nvGraphicFramePr>
        <p:xfrm>
          <a:off x="695682" y="2736079"/>
          <a:ext cx="1004888" cy="184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" name="Equation" r:id="rId8" imgW="457200" imgH="838200" progId="Equation.3">
                  <p:embed/>
                </p:oleObj>
              </mc:Choice>
              <mc:Fallback>
                <p:oleObj name="Equation" r:id="rId8" imgW="457200" imgH="838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95682" y="2736079"/>
                        <a:ext cx="1004888" cy="1843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1165461"/>
              </p:ext>
            </p:extLst>
          </p:nvPr>
        </p:nvGraphicFramePr>
        <p:xfrm>
          <a:off x="5909595" y="2710147"/>
          <a:ext cx="1117600" cy="327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" name="Equation" r:id="rId10" imgW="508000" imgH="1485900" progId="Equation.3">
                  <p:embed/>
                </p:oleObj>
              </mc:Choice>
              <mc:Fallback>
                <p:oleObj name="Equation" r:id="rId10" imgW="508000" imgH="148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909595" y="2710147"/>
                        <a:ext cx="1117600" cy="3270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4860753"/>
              </p:ext>
            </p:extLst>
          </p:nvPr>
        </p:nvGraphicFramePr>
        <p:xfrm>
          <a:off x="7337169" y="2736078"/>
          <a:ext cx="1062037" cy="184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" name="Equation" r:id="rId12" imgW="482600" imgH="838200" progId="Equation.3">
                  <p:embed/>
                </p:oleObj>
              </mc:Choice>
              <mc:Fallback>
                <p:oleObj name="Equation" r:id="rId12" imgW="482600" imgH="838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337169" y="2736078"/>
                        <a:ext cx="1062037" cy="1843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1110310"/>
              </p:ext>
            </p:extLst>
          </p:nvPr>
        </p:nvGraphicFramePr>
        <p:xfrm>
          <a:off x="2004284" y="2679722"/>
          <a:ext cx="3913188" cy="195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" name="Equation" r:id="rId14" imgW="1778000" imgH="889000" progId="Equation.3">
                  <p:embed/>
                </p:oleObj>
              </mc:Choice>
              <mc:Fallback>
                <p:oleObj name="Equation" r:id="rId14" imgW="1778000" imgH="889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004284" y="2679722"/>
                        <a:ext cx="3913188" cy="195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668426" y="3392056"/>
            <a:ext cx="364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=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6995051" y="3392056"/>
            <a:ext cx="364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+</a:t>
            </a:r>
            <a:endParaRPr lang="en-US" sz="24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2287989" y="2239530"/>
            <a:ext cx="1376487" cy="0"/>
          </a:xfrm>
          <a:prstGeom prst="line">
            <a:avLst/>
          </a:prstGeom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655090" y="2239530"/>
            <a:ext cx="323574" cy="0"/>
          </a:xfrm>
          <a:prstGeom prst="line">
            <a:avLst/>
          </a:prstGeom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211957" y="2238227"/>
            <a:ext cx="323574" cy="0"/>
          </a:xfrm>
          <a:prstGeom prst="line">
            <a:avLst/>
          </a:prstGeom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968643" y="6082113"/>
            <a:ext cx="988199" cy="0"/>
          </a:xfrm>
          <a:prstGeom prst="line">
            <a:avLst/>
          </a:prstGeom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076367" y="4697480"/>
            <a:ext cx="3764144" cy="0"/>
          </a:xfrm>
          <a:prstGeom prst="line">
            <a:avLst/>
          </a:prstGeom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393667" y="4705570"/>
            <a:ext cx="937066" cy="0"/>
          </a:xfrm>
          <a:prstGeom prst="line">
            <a:avLst/>
          </a:prstGeom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012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Multivariate DLM – evolution </a:t>
            </a:r>
            <a:r>
              <a:rPr lang="en-US" dirty="0" err="1" smtClean="0">
                <a:solidFill>
                  <a:schemeClr val="tx2"/>
                </a:solidFill>
              </a:rPr>
              <a:t>eqn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1350281" y="1342101"/>
            <a:ext cx="6136056" cy="46166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 anchorCtr="0">
            <a:spAutoFit/>
          </a:bodyPr>
          <a:lstStyle/>
          <a:p>
            <a:pPr marL="290513" indent="-290513">
              <a:spcAft>
                <a:spcPts val="18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The evolution </a:t>
            </a:r>
            <a:r>
              <a:rPr lang="en-US" sz="2400" dirty="0" err="1" smtClean="0">
                <a:solidFill>
                  <a:schemeClr val="tx1"/>
                </a:solidFill>
              </a:rPr>
              <a:t>eqn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686700" y="2642517"/>
            <a:ext cx="1311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becomes</a:t>
            </a:r>
            <a:endParaRPr lang="en-US" sz="24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8077237"/>
              </p:ext>
            </p:extLst>
          </p:nvPr>
        </p:nvGraphicFramePr>
        <p:xfrm>
          <a:off x="1738313" y="1957388"/>
          <a:ext cx="243205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64" name="Equation" r:id="rId4" imgW="1104900" imgH="241300" progId="Equation.3">
                  <p:embed/>
                </p:oleObj>
              </mc:Choice>
              <mc:Fallback>
                <p:oleObj name="Equation" r:id="rId4" imgW="1104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38313" y="1957388"/>
                        <a:ext cx="2432050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1867990"/>
              </p:ext>
            </p:extLst>
          </p:nvPr>
        </p:nvGraphicFramePr>
        <p:xfrm>
          <a:off x="5290192" y="1963290"/>
          <a:ext cx="2374900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65" name="Equation" r:id="rId6" imgW="1079500" imgH="241300" progId="Equation.3">
                  <p:embed/>
                </p:oleObj>
              </mc:Choice>
              <mc:Fallback>
                <p:oleObj name="Equation" r:id="rId6" imgW="1079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90192" y="1963290"/>
                        <a:ext cx="2374900" cy="531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7561821"/>
              </p:ext>
            </p:extLst>
          </p:nvPr>
        </p:nvGraphicFramePr>
        <p:xfrm>
          <a:off x="1736725" y="3290888"/>
          <a:ext cx="301942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66" name="Equation" r:id="rId8" imgW="1371600" imgH="241300" progId="Equation.3">
                  <p:embed/>
                </p:oleObj>
              </mc:Choice>
              <mc:Fallback>
                <p:oleObj name="Equation" r:id="rId8" imgW="1371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36725" y="3290888"/>
                        <a:ext cx="3019425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1819505"/>
              </p:ext>
            </p:extLst>
          </p:nvPr>
        </p:nvGraphicFramePr>
        <p:xfrm>
          <a:off x="5290192" y="3288690"/>
          <a:ext cx="2374900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67" name="Equation" r:id="rId10" imgW="1079500" imgH="241300" progId="Equation.3">
                  <p:embed/>
                </p:oleObj>
              </mc:Choice>
              <mc:Fallback>
                <p:oleObj name="Equation" r:id="rId10" imgW="1079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90192" y="3288690"/>
                        <a:ext cx="2374900" cy="531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482022"/>
              </p:ext>
            </p:extLst>
          </p:nvPr>
        </p:nvGraphicFramePr>
        <p:xfrm>
          <a:off x="1710344" y="4078288"/>
          <a:ext cx="3217862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68" name="Equation" r:id="rId11" imgW="1460500" imgH="215900" progId="Equation.3">
                  <p:embed/>
                </p:oleObj>
              </mc:Choice>
              <mc:Fallback>
                <p:oleObj name="Equation" r:id="rId11" imgW="146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710344" y="4078288"/>
                        <a:ext cx="3217862" cy="474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5518194"/>
              </p:ext>
            </p:extLst>
          </p:nvPr>
        </p:nvGraphicFramePr>
        <p:xfrm>
          <a:off x="1744663" y="4829175"/>
          <a:ext cx="1760537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69" name="Equation" r:id="rId13" imgW="800100" imgH="215900" progId="Equation.3">
                  <p:embed/>
                </p:oleObj>
              </mc:Choice>
              <mc:Fallback>
                <p:oleObj name="Equation" r:id="rId13" imgW="800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744663" y="4829175"/>
                        <a:ext cx="1760537" cy="474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7258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Why use a DLM?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1225514" y="1463450"/>
            <a:ext cx="6762604" cy="4416979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 anchorCtr="0"/>
          <a:lstStyle/>
          <a:p>
            <a:pPr>
              <a:spcAft>
                <a:spcPts val="2400"/>
              </a:spcAft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DLMs are useful if/when:</a:t>
            </a:r>
          </a:p>
          <a:p>
            <a:pPr marL="290513" indent="-290513">
              <a:spcAft>
                <a:spcPts val="24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The underlying level (intercept) changes over time (</a:t>
            </a:r>
            <a:r>
              <a:rPr lang="en-US" sz="2400" dirty="0" err="1" smtClean="0">
                <a:solidFill>
                  <a:schemeClr val="tx1"/>
                </a:solidFill>
              </a:rPr>
              <a:t>eg</a:t>
            </a:r>
            <a:r>
              <a:rPr lang="en-US" sz="2400" dirty="0" smtClean="0">
                <a:solidFill>
                  <a:schemeClr val="tx1"/>
                </a:solidFill>
              </a:rPr>
              <a:t>, flow of the Nile R)</a:t>
            </a:r>
          </a:p>
          <a:p>
            <a:pPr marL="290513" indent="-290513">
              <a:spcAft>
                <a:spcPts val="24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The underlying growth (bias) changes over time (</a:t>
            </a:r>
            <a:r>
              <a:rPr lang="en-US" sz="2400" dirty="0" err="1" smtClean="0">
                <a:solidFill>
                  <a:schemeClr val="tx1"/>
                </a:solidFill>
              </a:rPr>
              <a:t>eg</a:t>
            </a:r>
            <a:r>
              <a:rPr lang="en-US" sz="2400" dirty="0" smtClean="0">
                <a:solidFill>
                  <a:schemeClr val="tx1"/>
                </a:solidFill>
              </a:rPr>
              <a:t>, PCB’s in L Michigan salmonids)</a:t>
            </a:r>
          </a:p>
        </p:txBody>
      </p:sp>
    </p:spTree>
    <p:extLst>
      <p:ext uri="{BB962C8B-B14F-4D97-AF65-F5344CB8AC3E}">
        <p14:creationId xmlns:p14="http://schemas.microsoft.com/office/powerpoint/2010/main" val="1577634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Multivariate DLM – evolution </a:t>
            </a:r>
            <a:r>
              <a:rPr lang="en-US" dirty="0" err="1" smtClean="0">
                <a:solidFill>
                  <a:schemeClr val="tx2"/>
                </a:solidFill>
              </a:rPr>
              <a:t>eqn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1402589"/>
              </p:ext>
            </p:extLst>
          </p:nvPr>
        </p:nvGraphicFramePr>
        <p:xfrm>
          <a:off x="2185988" y="1635125"/>
          <a:ext cx="1762125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40" name="Equation" r:id="rId4" imgW="800100" imgH="215900" progId="Equation.3">
                  <p:embed/>
                </p:oleObj>
              </mc:Choice>
              <mc:Fallback>
                <p:oleObj name="Equation" r:id="rId4" imgW="800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85988" y="1635125"/>
                        <a:ext cx="1762125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7798027"/>
              </p:ext>
            </p:extLst>
          </p:nvPr>
        </p:nvGraphicFramePr>
        <p:xfrm>
          <a:off x="4821579" y="1636096"/>
          <a:ext cx="2319020" cy="474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41" name="Equation" r:id="rId6" imgW="1054100" imgH="215900" progId="Equation.3">
                  <p:embed/>
                </p:oleObj>
              </mc:Choice>
              <mc:Fallback>
                <p:oleObj name="Equation" r:id="rId6" imgW="1054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21579" y="1636096"/>
                        <a:ext cx="2319020" cy="474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4446819"/>
              </p:ext>
            </p:extLst>
          </p:nvPr>
        </p:nvGraphicFramePr>
        <p:xfrm>
          <a:off x="5768183" y="2372430"/>
          <a:ext cx="1201737" cy="360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42" name="Equation" r:id="rId8" imgW="546100" imgH="1638300" progId="Equation.3">
                  <p:embed/>
                </p:oleObj>
              </mc:Choice>
              <mc:Fallback>
                <p:oleObj name="Equation" r:id="rId8" imgW="546100" imgH="163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68183" y="2372430"/>
                        <a:ext cx="1201737" cy="3603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5509330"/>
              </p:ext>
            </p:extLst>
          </p:nvPr>
        </p:nvGraphicFramePr>
        <p:xfrm>
          <a:off x="2358366" y="2539117"/>
          <a:ext cx="1117600" cy="327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43" name="Equation" r:id="rId10" imgW="508000" imgH="1485900" progId="Equation.3">
                  <p:embed/>
                </p:oleObj>
              </mc:Choice>
              <mc:Fallback>
                <p:oleObj name="Equation" r:id="rId10" imgW="508000" imgH="148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58366" y="2539117"/>
                        <a:ext cx="1117600" cy="3270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3338120"/>
              </p:ext>
            </p:extLst>
          </p:nvPr>
        </p:nvGraphicFramePr>
        <p:xfrm>
          <a:off x="3965643" y="2539117"/>
          <a:ext cx="1312863" cy="327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44" name="Equation" r:id="rId12" imgW="596900" imgH="1485900" progId="Equation.3">
                  <p:embed/>
                </p:oleObj>
              </mc:Choice>
              <mc:Fallback>
                <p:oleObj name="Equation" r:id="rId12" imgW="596900" imgH="148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965643" y="2539117"/>
                        <a:ext cx="1312863" cy="3270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3538603" y="3943410"/>
            <a:ext cx="364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=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5341143" y="3943410"/>
            <a:ext cx="364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+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47402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Multivariate DLM – evolution </a:t>
            </a:r>
            <a:r>
              <a:rPr lang="en-US" dirty="0" err="1" smtClean="0">
                <a:solidFill>
                  <a:schemeClr val="tx2"/>
                </a:solidFill>
              </a:rPr>
              <a:t>eqn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9136553"/>
              </p:ext>
            </p:extLst>
          </p:nvPr>
        </p:nvGraphicFramePr>
        <p:xfrm>
          <a:off x="2185988" y="1635125"/>
          <a:ext cx="1762125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60" name="Equation" r:id="rId4" imgW="800100" imgH="215900" progId="Equation.3">
                  <p:embed/>
                </p:oleObj>
              </mc:Choice>
              <mc:Fallback>
                <p:oleObj name="Equation" r:id="rId4" imgW="800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85988" y="1635125"/>
                        <a:ext cx="1762125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7270855"/>
              </p:ext>
            </p:extLst>
          </p:nvPr>
        </p:nvGraphicFramePr>
        <p:xfrm>
          <a:off x="4821579" y="1636096"/>
          <a:ext cx="2319020" cy="474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61" name="Equation" r:id="rId6" imgW="1054100" imgH="215900" progId="Equation.3">
                  <p:embed/>
                </p:oleObj>
              </mc:Choice>
              <mc:Fallback>
                <p:oleObj name="Equation" r:id="rId6" imgW="1054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21579" y="1636096"/>
                        <a:ext cx="2319020" cy="474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069342"/>
              </p:ext>
            </p:extLst>
          </p:nvPr>
        </p:nvGraphicFramePr>
        <p:xfrm>
          <a:off x="4379913" y="2641600"/>
          <a:ext cx="3856037" cy="245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62" name="Equation" r:id="rId8" imgW="1752600" imgH="1117600" progId="Equation.3">
                  <p:embed/>
                </p:oleObj>
              </mc:Choice>
              <mc:Fallback>
                <p:oleObj name="Equation" r:id="rId8" imgW="1752600" imgH="1117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79913" y="2641600"/>
                        <a:ext cx="3856037" cy="2457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Connector 11"/>
          <p:cNvCxnSpPr/>
          <p:nvPr/>
        </p:nvCxnSpPr>
        <p:spPr>
          <a:xfrm>
            <a:off x="6703477" y="2108792"/>
            <a:ext cx="323574" cy="0"/>
          </a:xfrm>
          <a:prstGeom prst="line">
            <a:avLst/>
          </a:prstGeom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2397493"/>
              </p:ext>
            </p:extLst>
          </p:nvPr>
        </p:nvGraphicFramePr>
        <p:xfrm>
          <a:off x="986619" y="3158258"/>
          <a:ext cx="2682875" cy="1423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63" name="Equation" r:id="rId10" imgW="1219200" imgH="647700" progId="Equation.3">
                  <p:embed/>
                </p:oleObj>
              </mc:Choice>
              <mc:Fallback>
                <p:oleObj name="Equation" r:id="rId10" imgW="1219200" imgH="647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86619" y="3158258"/>
                        <a:ext cx="2682875" cy="1423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178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Time series of “returns”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" name="Picture 1" descr="data vs year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320" y="1391942"/>
            <a:ext cx="859536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092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ta vs year (PDO mkt index)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038" y="1382468"/>
            <a:ext cx="8595360" cy="4775200"/>
          </a:xfrm>
          <a:prstGeom prst="rect">
            <a:avLst/>
          </a:prstGeom>
        </p:spPr>
      </p:pic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Time series of “returns” &amp; PDO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143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eta vs year (PDO mkt index)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859" y="1511903"/>
            <a:ext cx="8595360" cy="4775200"/>
          </a:xfrm>
          <a:prstGeom prst="rect">
            <a:avLst/>
          </a:prstGeom>
        </p:spPr>
      </p:pic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Results – time series of betas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74765" y="6519446"/>
            <a:ext cx="1369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i="1" dirty="0" smtClean="0">
                <a:latin typeface="+mn-lt"/>
              </a:rPr>
              <a:t>Market</a:t>
            </a:r>
            <a:r>
              <a:rPr lang="en-US" sz="1600" dirty="0" smtClean="0">
                <a:latin typeface="+mn-lt"/>
              </a:rPr>
              <a:t> = PDO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38700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Security market line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" name="Picture 6" descr="CAPM ex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3791" y="1828260"/>
            <a:ext cx="4107519" cy="410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08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Security market line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" name="Picture 5" descr="CAPM adjusted ex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2300" y="1828664"/>
            <a:ext cx="4114800" cy="4114800"/>
          </a:xfrm>
          <a:prstGeom prst="rect">
            <a:avLst/>
          </a:prstGeom>
        </p:spPr>
      </p:pic>
      <p:pic>
        <p:nvPicPr>
          <p:cNvPr id="7" name="Picture 6" descr="CAPM ex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095" y="1828260"/>
            <a:ext cx="4107519" cy="4107519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3300455" y="2455333"/>
            <a:ext cx="0" cy="829065"/>
          </a:xfrm>
          <a:prstGeom prst="line">
            <a:avLst/>
          </a:prstGeom>
          <a:ln w="19050">
            <a:solidFill>
              <a:srgbClr val="E46C0A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724598" y="2706641"/>
            <a:ext cx="0" cy="775054"/>
          </a:xfrm>
          <a:prstGeom prst="line">
            <a:avLst/>
          </a:prstGeom>
          <a:ln w="19050">
            <a:solidFill>
              <a:srgbClr val="E46C0A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222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eta vs return (PDO mkt index)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038" y="1608979"/>
            <a:ext cx="8595360" cy="4775200"/>
          </a:xfrm>
          <a:prstGeom prst="rect">
            <a:avLst/>
          </a:prstGeom>
        </p:spPr>
      </p:pic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Results – CAPM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248826" y="1274908"/>
            <a:ext cx="656397" cy="276999"/>
            <a:chOff x="2006156" y="1250638"/>
            <a:chExt cx="656397" cy="276999"/>
          </a:xfrm>
        </p:grpSpPr>
        <p:sp>
          <p:nvSpPr>
            <p:cNvPr id="3" name="TextBox 2"/>
            <p:cNvSpPr txBox="1"/>
            <p:nvPr/>
          </p:nvSpPr>
          <p:spPr>
            <a:xfrm>
              <a:off x="2054694" y="1250638"/>
              <a:ext cx="6078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1960s</a:t>
              </a:r>
              <a:endParaRPr lang="en-US" sz="1200" dirty="0"/>
            </a:p>
          </p:txBody>
        </p:sp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2006156" y="1359597"/>
              <a:ext cx="91440" cy="9144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398243" y="1274908"/>
            <a:ext cx="656397" cy="276999"/>
            <a:chOff x="3258708" y="1250638"/>
            <a:chExt cx="656397" cy="276999"/>
          </a:xfrm>
        </p:grpSpPr>
        <p:sp>
          <p:nvSpPr>
            <p:cNvPr id="12" name="TextBox 11"/>
            <p:cNvSpPr txBox="1"/>
            <p:nvPr/>
          </p:nvSpPr>
          <p:spPr>
            <a:xfrm>
              <a:off x="3307246" y="1250638"/>
              <a:ext cx="6078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1970s</a:t>
              </a:r>
              <a:endParaRPr lang="en-US" sz="1200" dirty="0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3258708" y="1359597"/>
              <a:ext cx="91440" cy="9144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547660" y="1274908"/>
            <a:ext cx="656397" cy="276999"/>
            <a:chOff x="4511260" y="1250638"/>
            <a:chExt cx="656397" cy="276999"/>
          </a:xfrm>
        </p:grpSpPr>
        <p:sp>
          <p:nvSpPr>
            <p:cNvPr id="15" name="TextBox 14"/>
            <p:cNvSpPr txBox="1"/>
            <p:nvPr/>
          </p:nvSpPr>
          <p:spPr>
            <a:xfrm>
              <a:off x="4559798" y="1250638"/>
              <a:ext cx="6078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1980s</a:t>
              </a:r>
              <a:endParaRPr lang="en-US" sz="1200" dirty="0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4511260" y="1359597"/>
              <a:ext cx="91440" cy="91440"/>
            </a:xfrm>
            <a:prstGeom prst="ellipse">
              <a:avLst/>
            </a:prstGeom>
            <a:solidFill>
              <a:srgbClr val="33CC66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697077" y="1274908"/>
            <a:ext cx="656397" cy="276999"/>
            <a:chOff x="5763812" y="1250638"/>
            <a:chExt cx="656397" cy="276999"/>
          </a:xfrm>
        </p:grpSpPr>
        <p:sp>
          <p:nvSpPr>
            <p:cNvPr id="18" name="TextBox 17"/>
            <p:cNvSpPr txBox="1"/>
            <p:nvPr/>
          </p:nvSpPr>
          <p:spPr>
            <a:xfrm>
              <a:off x="5812350" y="1250638"/>
              <a:ext cx="6078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1990s</a:t>
              </a:r>
              <a:endParaRPr lang="en-US" sz="1200" dirty="0"/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5763812" y="1359597"/>
              <a:ext cx="91440" cy="9144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846494" y="1274908"/>
            <a:ext cx="656397" cy="276999"/>
            <a:chOff x="7016363" y="1250638"/>
            <a:chExt cx="656397" cy="276999"/>
          </a:xfrm>
        </p:grpSpPr>
        <p:sp>
          <p:nvSpPr>
            <p:cNvPr id="21" name="TextBox 20"/>
            <p:cNvSpPr txBox="1"/>
            <p:nvPr/>
          </p:nvSpPr>
          <p:spPr>
            <a:xfrm>
              <a:off x="7064901" y="1250638"/>
              <a:ext cx="6078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2000s</a:t>
              </a:r>
              <a:endParaRPr lang="en-US" sz="1200" dirty="0"/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7016363" y="1359597"/>
              <a:ext cx="91440" cy="91440"/>
            </a:xfrm>
            <a:prstGeom prst="ellipse">
              <a:avLst/>
            </a:prstGeom>
            <a:solidFill>
              <a:srgbClr val="80008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6653515" y="6519446"/>
            <a:ext cx="2490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i="1" dirty="0" smtClean="0">
                <a:latin typeface="+mn-lt"/>
              </a:rPr>
              <a:t>Market</a:t>
            </a:r>
            <a:r>
              <a:rPr lang="en-US" sz="1600" dirty="0" smtClean="0">
                <a:latin typeface="+mn-lt"/>
              </a:rPr>
              <a:t> = PDO; </a:t>
            </a:r>
            <a:r>
              <a:rPr lang="en-US" sz="1600" i="1" dirty="0" smtClean="0">
                <a:latin typeface="+mn-lt"/>
              </a:rPr>
              <a:t>Risk-free </a:t>
            </a:r>
            <a:r>
              <a:rPr lang="en-US" sz="1600" dirty="0" smtClean="0">
                <a:latin typeface="+mn-lt"/>
              </a:rPr>
              <a:t>= 0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45806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eta vs return (PDO mkt JD risk)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038" y="1608979"/>
            <a:ext cx="8595360" cy="47752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248826" y="1274908"/>
            <a:ext cx="656397" cy="276999"/>
            <a:chOff x="2006156" y="1250638"/>
            <a:chExt cx="656397" cy="276999"/>
          </a:xfrm>
        </p:grpSpPr>
        <p:sp>
          <p:nvSpPr>
            <p:cNvPr id="3" name="TextBox 2"/>
            <p:cNvSpPr txBox="1"/>
            <p:nvPr/>
          </p:nvSpPr>
          <p:spPr>
            <a:xfrm>
              <a:off x="2054694" y="1250638"/>
              <a:ext cx="6078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1960s</a:t>
              </a:r>
              <a:endParaRPr lang="en-US" sz="1200" dirty="0"/>
            </a:p>
          </p:txBody>
        </p:sp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2006156" y="1359597"/>
              <a:ext cx="91440" cy="9144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398243" y="1274908"/>
            <a:ext cx="656397" cy="276999"/>
            <a:chOff x="3258708" y="1250638"/>
            <a:chExt cx="656397" cy="276999"/>
          </a:xfrm>
        </p:grpSpPr>
        <p:sp>
          <p:nvSpPr>
            <p:cNvPr id="12" name="TextBox 11"/>
            <p:cNvSpPr txBox="1"/>
            <p:nvPr/>
          </p:nvSpPr>
          <p:spPr>
            <a:xfrm>
              <a:off x="3307246" y="1250638"/>
              <a:ext cx="6078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1970s</a:t>
              </a:r>
              <a:endParaRPr lang="en-US" sz="1200" dirty="0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3258708" y="1359597"/>
              <a:ext cx="91440" cy="9144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547660" y="1274908"/>
            <a:ext cx="656397" cy="276999"/>
            <a:chOff x="4511260" y="1250638"/>
            <a:chExt cx="656397" cy="276999"/>
          </a:xfrm>
        </p:grpSpPr>
        <p:sp>
          <p:nvSpPr>
            <p:cNvPr id="15" name="TextBox 14"/>
            <p:cNvSpPr txBox="1"/>
            <p:nvPr/>
          </p:nvSpPr>
          <p:spPr>
            <a:xfrm>
              <a:off x="4559798" y="1250638"/>
              <a:ext cx="6078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1980s</a:t>
              </a:r>
              <a:endParaRPr lang="en-US" sz="1200" dirty="0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4511260" y="1359597"/>
              <a:ext cx="91440" cy="91440"/>
            </a:xfrm>
            <a:prstGeom prst="ellipse">
              <a:avLst/>
            </a:prstGeom>
            <a:solidFill>
              <a:srgbClr val="33CC66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697077" y="1274908"/>
            <a:ext cx="656397" cy="276999"/>
            <a:chOff x="5763812" y="1250638"/>
            <a:chExt cx="656397" cy="276999"/>
          </a:xfrm>
        </p:grpSpPr>
        <p:sp>
          <p:nvSpPr>
            <p:cNvPr id="18" name="TextBox 17"/>
            <p:cNvSpPr txBox="1"/>
            <p:nvPr/>
          </p:nvSpPr>
          <p:spPr>
            <a:xfrm>
              <a:off x="5812350" y="1250638"/>
              <a:ext cx="6078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1990s</a:t>
              </a:r>
              <a:endParaRPr lang="en-US" sz="1200" dirty="0"/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5763812" y="1359597"/>
              <a:ext cx="91440" cy="9144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846494" y="1274908"/>
            <a:ext cx="656397" cy="276999"/>
            <a:chOff x="7016363" y="1250638"/>
            <a:chExt cx="656397" cy="276999"/>
          </a:xfrm>
        </p:grpSpPr>
        <p:sp>
          <p:nvSpPr>
            <p:cNvPr id="21" name="TextBox 20"/>
            <p:cNvSpPr txBox="1"/>
            <p:nvPr/>
          </p:nvSpPr>
          <p:spPr>
            <a:xfrm>
              <a:off x="7064901" y="1250638"/>
              <a:ext cx="6078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2000s</a:t>
              </a:r>
              <a:endParaRPr lang="en-US" sz="1200" dirty="0"/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7016363" y="1359597"/>
              <a:ext cx="91440" cy="91440"/>
            </a:xfrm>
            <a:prstGeom prst="ellipse">
              <a:avLst/>
            </a:prstGeom>
            <a:solidFill>
              <a:srgbClr val="80008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Results – CAPM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999539" y="6519446"/>
            <a:ext cx="31444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i="1" dirty="0" smtClean="0">
                <a:latin typeface="+mn-lt"/>
              </a:rPr>
              <a:t>Market</a:t>
            </a:r>
            <a:r>
              <a:rPr lang="en-US" sz="1600" dirty="0" smtClean="0">
                <a:latin typeface="+mn-lt"/>
              </a:rPr>
              <a:t> = PDO; </a:t>
            </a:r>
            <a:r>
              <a:rPr lang="en-US" sz="1600" i="1" dirty="0" smtClean="0">
                <a:latin typeface="+mn-lt"/>
              </a:rPr>
              <a:t>Risk-free </a:t>
            </a:r>
            <a:r>
              <a:rPr lang="en-US" sz="1600" dirty="0" smtClean="0">
                <a:latin typeface="+mn-lt"/>
              </a:rPr>
              <a:t>= John Day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1214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2-11-14 at 12.28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91" y="457200"/>
            <a:ext cx="8136018" cy="5943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6195787" y="4239755"/>
            <a:ext cx="417284" cy="277819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 w="38100" cmpd="sng"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7736440" y="6550236"/>
            <a:ext cx="1407560" cy="307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4" rIns="91429" bIns="45714">
            <a:prstTxWarp prst="textNoShape">
              <a:avLst/>
            </a:prstTxWarp>
            <a:spAutoFit/>
          </a:bodyPr>
          <a:lstStyle/>
          <a:p>
            <a:pPr algn="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Calibri" charset="0"/>
              </a:rPr>
              <a:t>Image by Google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409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DLM with changing growth (bias)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230" y="1305292"/>
            <a:ext cx="6361529" cy="5040418"/>
          </a:xfrm>
          <a:prstGeom prst="rect">
            <a:avLst/>
          </a:prstGeom>
        </p:spPr>
      </p:pic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718246" y="6550236"/>
            <a:ext cx="2425754" cy="307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4" rIns="91429" bIns="45714">
            <a:prstTxWarp prst="textNoShape">
              <a:avLst/>
            </a:prstTxWarp>
            <a:spAutoFit/>
          </a:bodyPr>
          <a:lstStyle/>
          <a:p>
            <a:pPr algn="r"/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Calibri" charset="0"/>
              </a:rPr>
              <a:t>Lamon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</a:rPr>
              <a:t> et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charset="0"/>
              </a:rPr>
              <a:t>al. (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</a:rPr>
              <a:t>1998) </a:t>
            </a:r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</a:rPr>
              <a:t>Ecol. Appl.</a:t>
            </a:r>
            <a:endParaRPr lang="en-US" sz="1400" i="1" dirty="0">
              <a:solidFill>
                <a:schemeClr val="bg1">
                  <a:lumMod val="50000"/>
                </a:schemeClr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290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11-14 at 11.34.2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10" y="685800"/>
            <a:ext cx="8262180" cy="5486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3628477" y="3811875"/>
            <a:ext cx="1346356" cy="1344157"/>
          </a:xfrm>
          <a:prstGeom prst="rect">
            <a:avLst/>
          </a:prstGeom>
          <a:noFill/>
          <a:ln w="38100" cmpd="sng"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15376" y="662275"/>
            <a:ext cx="8311337" cy="5533511"/>
          </a:xfrm>
          <a:prstGeom prst="rect">
            <a:avLst/>
          </a:prstGeom>
          <a:noFill/>
          <a:ln w="38100" cmpd="sng"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7736440" y="6550236"/>
            <a:ext cx="1407560" cy="307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4" rIns="91429" bIns="45714">
            <a:prstTxWarp prst="textNoShape">
              <a:avLst/>
            </a:prstTxWarp>
            <a:spAutoFit/>
          </a:bodyPr>
          <a:lstStyle/>
          <a:p>
            <a:pPr algn="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Calibri" charset="0"/>
              </a:rPr>
              <a:t>Image by Google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771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2-11-14 at 11.35.1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57200"/>
            <a:ext cx="5943600" cy="5943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1565974" y="429669"/>
            <a:ext cx="6006084" cy="5996275"/>
          </a:xfrm>
          <a:prstGeom prst="rect">
            <a:avLst/>
          </a:prstGeom>
          <a:noFill/>
          <a:ln w="38100" cmpd="sng"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7736440" y="6550236"/>
            <a:ext cx="1407560" cy="307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4" rIns="91429" bIns="45714">
            <a:prstTxWarp prst="textNoShape">
              <a:avLst/>
            </a:prstTxWarp>
            <a:spAutoFit/>
          </a:bodyPr>
          <a:lstStyle/>
          <a:p>
            <a:pPr algn="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Calibri" charset="0"/>
              </a:rPr>
              <a:t>Image by Google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094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71" y="399142"/>
            <a:ext cx="6096000" cy="4572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 descr="a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788" y="1868714"/>
            <a:ext cx="6096000" cy="4572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4377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11-14 at 11.34.2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10" y="685800"/>
            <a:ext cx="8262180" cy="5486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740449" y="746899"/>
            <a:ext cx="1238462" cy="1516025"/>
          </a:xfrm>
          <a:prstGeom prst="rect">
            <a:avLst/>
          </a:prstGeom>
          <a:noFill/>
          <a:ln w="38100" cmpd="sng"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330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2-11-14 at 11.41.4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569" y="457200"/>
            <a:ext cx="4840862" cy="5943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5869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6" y="431487"/>
            <a:ext cx="7993368" cy="59950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594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670" y="988685"/>
            <a:ext cx="7318660" cy="48806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6164025" y="5902735"/>
            <a:ext cx="2118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Photo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by Jack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Molan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97587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pawner density vs year (64-06)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038" y="1382469"/>
            <a:ext cx="8595360" cy="4775200"/>
          </a:xfrm>
          <a:prstGeom prst="rect">
            <a:avLst/>
          </a:prstGeom>
        </p:spPr>
      </p:pic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Time series of returns (Density)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76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awner density vs year (PDO mkt 64-06)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038" y="1382468"/>
            <a:ext cx="8595360" cy="4775200"/>
          </a:xfrm>
          <a:prstGeom prst="rect">
            <a:avLst/>
          </a:prstGeom>
        </p:spPr>
      </p:pic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Time series of returns &amp; PDO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548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 beta vs year (PDO mkt 64-06)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859" y="1511903"/>
            <a:ext cx="8595360" cy="4775200"/>
          </a:xfrm>
          <a:prstGeom prst="rect">
            <a:avLst/>
          </a:prstGeom>
        </p:spPr>
      </p:pic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Results – time series of betas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74765" y="6519446"/>
            <a:ext cx="1369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i="1" dirty="0" smtClean="0">
                <a:latin typeface="+mn-lt"/>
              </a:rPr>
              <a:t>Market</a:t>
            </a:r>
            <a:r>
              <a:rPr lang="en-US" sz="1600" dirty="0" smtClean="0">
                <a:latin typeface="+mn-lt"/>
              </a:rPr>
              <a:t> = PDO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0221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Why use a DLM?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1225514" y="1463450"/>
            <a:ext cx="6762604" cy="4416979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 anchorCtr="0"/>
          <a:lstStyle/>
          <a:p>
            <a:pPr>
              <a:spcAft>
                <a:spcPts val="2400"/>
              </a:spcAft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DLMs are useful if/when:</a:t>
            </a:r>
          </a:p>
          <a:p>
            <a:pPr marL="290513" indent="-290513">
              <a:spcAft>
                <a:spcPts val="24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The underlying level (intercept) changes over time (</a:t>
            </a:r>
            <a:r>
              <a:rPr lang="en-US" sz="2400" dirty="0" err="1" smtClean="0">
                <a:solidFill>
                  <a:schemeClr val="tx1"/>
                </a:solidFill>
              </a:rPr>
              <a:t>eg</a:t>
            </a:r>
            <a:r>
              <a:rPr lang="en-US" sz="2400" dirty="0" smtClean="0">
                <a:solidFill>
                  <a:schemeClr val="tx1"/>
                </a:solidFill>
              </a:rPr>
              <a:t>, flow of the Nile R)</a:t>
            </a:r>
          </a:p>
          <a:p>
            <a:pPr marL="290513" indent="-290513">
              <a:spcAft>
                <a:spcPts val="24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The underlying growth (bias) changes over time (</a:t>
            </a:r>
            <a:r>
              <a:rPr lang="en-US" sz="2400" dirty="0" err="1" smtClean="0">
                <a:solidFill>
                  <a:schemeClr val="tx1"/>
                </a:solidFill>
              </a:rPr>
              <a:t>eg</a:t>
            </a:r>
            <a:r>
              <a:rPr lang="en-US" sz="2400" dirty="0" smtClean="0">
                <a:solidFill>
                  <a:schemeClr val="tx1"/>
                </a:solidFill>
              </a:rPr>
              <a:t>, PCB’s in L Michigan salmonids)</a:t>
            </a:r>
          </a:p>
          <a:p>
            <a:pPr marL="290513" indent="-290513">
              <a:spcAft>
                <a:spcPts val="24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The relationship between the response and predictor (slope) changes over time (</a:t>
            </a:r>
            <a:r>
              <a:rPr lang="en-US" sz="2400" dirty="0" err="1" smtClean="0">
                <a:solidFill>
                  <a:schemeClr val="tx1"/>
                </a:solidFill>
              </a:rPr>
              <a:t>eg</a:t>
            </a:r>
            <a:r>
              <a:rPr lang="en-US" sz="2400" dirty="0" smtClean="0">
                <a:solidFill>
                  <a:schemeClr val="tx1"/>
                </a:solidFill>
              </a:rPr>
              <a:t>, effect of upwelling on salmon survival)</a:t>
            </a:r>
          </a:p>
          <a:p>
            <a:pPr marL="290513" indent="-290513">
              <a:spcAft>
                <a:spcPts val="2400"/>
              </a:spcAft>
              <a:buFont typeface="Arial"/>
              <a:buChar char="•"/>
              <a:defRPr/>
            </a:pPr>
            <a:endParaRPr lang="en-US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128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 beta vs return (PDO mkt 0 risk 64-06)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038" y="1608979"/>
            <a:ext cx="8595360" cy="4775200"/>
          </a:xfrm>
          <a:prstGeom prst="rect">
            <a:avLst/>
          </a:prstGeom>
        </p:spPr>
      </p:pic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Results – CAPM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248826" y="1274908"/>
            <a:ext cx="656397" cy="276999"/>
            <a:chOff x="2006156" y="1250638"/>
            <a:chExt cx="656397" cy="276999"/>
          </a:xfrm>
        </p:grpSpPr>
        <p:sp>
          <p:nvSpPr>
            <p:cNvPr id="3" name="TextBox 2"/>
            <p:cNvSpPr txBox="1"/>
            <p:nvPr/>
          </p:nvSpPr>
          <p:spPr>
            <a:xfrm>
              <a:off x="2054694" y="1250638"/>
              <a:ext cx="6078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1960s</a:t>
              </a:r>
              <a:endParaRPr lang="en-US" sz="1200" dirty="0"/>
            </a:p>
          </p:txBody>
        </p:sp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2006156" y="1359597"/>
              <a:ext cx="91440" cy="9144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398243" y="1274908"/>
            <a:ext cx="656397" cy="276999"/>
            <a:chOff x="3258708" y="1250638"/>
            <a:chExt cx="656397" cy="276999"/>
          </a:xfrm>
        </p:grpSpPr>
        <p:sp>
          <p:nvSpPr>
            <p:cNvPr id="12" name="TextBox 11"/>
            <p:cNvSpPr txBox="1"/>
            <p:nvPr/>
          </p:nvSpPr>
          <p:spPr>
            <a:xfrm>
              <a:off x="3307246" y="1250638"/>
              <a:ext cx="6078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1970s</a:t>
              </a:r>
              <a:endParaRPr lang="en-US" sz="1200" dirty="0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3258708" y="1359597"/>
              <a:ext cx="91440" cy="9144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547660" y="1274908"/>
            <a:ext cx="656397" cy="276999"/>
            <a:chOff x="4511260" y="1250638"/>
            <a:chExt cx="656397" cy="276999"/>
          </a:xfrm>
        </p:grpSpPr>
        <p:sp>
          <p:nvSpPr>
            <p:cNvPr id="15" name="TextBox 14"/>
            <p:cNvSpPr txBox="1"/>
            <p:nvPr/>
          </p:nvSpPr>
          <p:spPr>
            <a:xfrm>
              <a:off x="4559798" y="1250638"/>
              <a:ext cx="6078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1980s</a:t>
              </a:r>
              <a:endParaRPr lang="en-US" sz="1200" dirty="0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4511260" y="1359597"/>
              <a:ext cx="91440" cy="91440"/>
            </a:xfrm>
            <a:prstGeom prst="ellipse">
              <a:avLst/>
            </a:prstGeom>
            <a:solidFill>
              <a:srgbClr val="33CC66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697077" y="1274908"/>
            <a:ext cx="656397" cy="276999"/>
            <a:chOff x="5763812" y="1250638"/>
            <a:chExt cx="656397" cy="276999"/>
          </a:xfrm>
        </p:grpSpPr>
        <p:sp>
          <p:nvSpPr>
            <p:cNvPr id="18" name="TextBox 17"/>
            <p:cNvSpPr txBox="1"/>
            <p:nvPr/>
          </p:nvSpPr>
          <p:spPr>
            <a:xfrm>
              <a:off x="5812350" y="1250638"/>
              <a:ext cx="6078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1990s</a:t>
              </a:r>
              <a:endParaRPr lang="en-US" sz="1200" dirty="0"/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5763812" y="1359597"/>
              <a:ext cx="91440" cy="9144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846494" y="1274908"/>
            <a:ext cx="656397" cy="276999"/>
            <a:chOff x="7016363" y="1250638"/>
            <a:chExt cx="656397" cy="276999"/>
          </a:xfrm>
        </p:grpSpPr>
        <p:sp>
          <p:nvSpPr>
            <p:cNvPr id="21" name="TextBox 20"/>
            <p:cNvSpPr txBox="1"/>
            <p:nvPr/>
          </p:nvSpPr>
          <p:spPr>
            <a:xfrm>
              <a:off x="7064901" y="1250638"/>
              <a:ext cx="6078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2000s</a:t>
              </a:r>
              <a:endParaRPr lang="en-US" sz="1200" dirty="0"/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7016363" y="1359597"/>
              <a:ext cx="91440" cy="91440"/>
            </a:xfrm>
            <a:prstGeom prst="ellipse">
              <a:avLst/>
            </a:prstGeom>
            <a:solidFill>
              <a:srgbClr val="80008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651160" y="6519446"/>
            <a:ext cx="2492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i="1" dirty="0" smtClean="0">
                <a:latin typeface="+mn-lt"/>
              </a:rPr>
              <a:t>Market</a:t>
            </a:r>
            <a:r>
              <a:rPr lang="en-US" sz="1600" dirty="0" smtClean="0">
                <a:latin typeface="+mn-lt"/>
              </a:rPr>
              <a:t> = PDO; </a:t>
            </a:r>
            <a:r>
              <a:rPr lang="en-US" sz="1600" i="1" dirty="0" smtClean="0">
                <a:latin typeface="+mn-lt"/>
              </a:rPr>
              <a:t>Risk-free </a:t>
            </a:r>
            <a:r>
              <a:rPr lang="en-US" sz="1600" dirty="0" smtClean="0">
                <a:latin typeface="+mn-lt"/>
              </a:rPr>
              <a:t>= 0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83539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DLM with changing effect (slope)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857646" y="6550236"/>
            <a:ext cx="3286354" cy="307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4" rIns="91429" bIns="45714">
            <a:prstTxWarp prst="textNoShape">
              <a:avLst/>
            </a:prstTxWarp>
            <a:spAutoFit/>
          </a:bodyPr>
          <a:lstStyle/>
          <a:p>
            <a:pPr algn="r"/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Calibri" charset="0"/>
              </a:rPr>
              <a:t>Scheuerell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</a:rPr>
              <a:t> &amp; Williams (2005) </a:t>
            </a:r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  <a:latin typeface="Calibri" charset="0"/>
              </a:rPr>
              <a:t>Fish. Ocean.</a:t>
            </a:r>
            <a:endParaRPr lang="en-US" sz="1400" i="1" dirty="0">
              <a:solidFill>
                <a:schemeClr val="bg1">
                  <a:lumMod val="50000"/>
                </a:schemeClr>
              </a:solidFill>
              <a:latin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81" y="1598715"/>
            <a:ext cx="7461705" cy="458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12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300823" y="349493"/>
            <a:ext cx="8542354" cy="187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9" tIns="45714" rIns="91429" bIns="45714">
            <a:prstTxWarp prst="textNoShape">
              <a:avLst/>
            </a:prstTxWarp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4400" dirty="0">
                <a:solidFill>
                  <a:schemeClr val="tx2"/>
                </a:solidFill>
                <a:latin typeface="Calibri" charset="0"/>
              </a:rPr>
              <a:t>From finance to </a:t>
            </a:r>
            <a:r>
              <a:rPr lang="en-US" sz="4400" dirty="0" smtClean="0">
                <a:solidFill>
                  <a:schemeClr val="tx2"/>
                </a:solidFill>
                <a:latin typeface="Calibri" charset="0"/>
              </a:rPr>
              <a:t>fisheries:</a:t>
            </a:r>
          </a:p>
          <a:p>
            <a:pPr algn="ctr">
              <a:spcAft>
                <a:spcPts val="0"/>
              </a:spcAft>
            </a:pPr>
            <a:r>
              <a:rPr lang="en-US" sz="3600" dirty="0" smtClean="0">
                <a:solidFill>
                  <a:schemeClr val="tx2"/>
                </a:solidFill>
                <a:latin typeface="Calibri" charset="0"/>
              </a:rPr>
              <a:t>Using </a:t>
            </a:r>
            <a:r>
              <a:rPr lang="en-US" sz="3600" dirty="0">
                <a:solidFill>
                  <a:schemeClr val="tx2"/>
                </a:solidFill>
                <a:latin typeface="Calibri" charset="0"/>
              </a:rPr>
              <a:t>market models to evaluate returns versus risk </a:t>
            </a:r>
            <a:r>
              <a:rPr lang="en-US" sz="3600" dirty="0" smtClean="0">
                <a:solidFill>
                  <a:schemeClr val="tx2"/>
                </a:solidFill>
                <a:latin typeface="Calibri" charset="0"/>
              </a:rPr>
              <a:t>for ESA</a:t>
            </a:r>
            <a:r>
              <a:rPr lang="en-US" sz="3600" dirty="0">
                <a:solidFill>
                  <a:schemeClr val="tx2"/>
                </a:solidFill>
                <a:latin typeface="Calibri" charset="0"/>
              </a:rPr>
              <a:t>-listed Pacific salmon</a:t>
            </a:r>
          </a:p>
        </p:txBody>
      </p:sp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0" y="2563259"/>
            <a:ext cx="9144000" cy="3139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9" tIns="45714" rIns="91429" bIns="45714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latin typeface="Calibri" charset="0"/>
              </a:rPr>
              <a:t>Mark </a:t>
            </a:r>
            <a:r>
              <a:rPr lang="en-US" sz="3200" dirty="0" smtClean="0">
                <a:latin typeface="Calibri" charset="0"/>
              </a:rPr>
              <a:t>Scheuerell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400" i="1" dirty="0" smtClean="0">
                <a:latin typeface="Calibri" charset="0"/>
              </a:rPr>
              <a:t>NOAA Northwest Fisheries Science Center</a:t>
            </a:r>
          </a:p>
          <a:p>
            <a:pPr algn="ctr">
              <a:spcBef>
                <a:spcPts val="1800"/>
              </a:spcBef>
              <a:spcAft>
                <a:spcPts val="0"/>
              </a:spcAft>
            </a:pPr>
            <a:r>
              <a:rPr lang="en-US" sz="3200" dirty="0" smtClean="0">
                <a:latin typeface="Calibri" charset="0"/>
              </a:rPr>
              <a:t>Jennifer Griffiths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400" i="1" dirty="0" smtClean="0">
                <a:latin typeface="Calibri" charset="0"/>
              </a:rPr>
              <a:t>Stockholm University</a:t>
            </a:r>
          </a:p>
          <a:p>
            <a:pPr algn="ctr">
              <a:spcBef>
                <a:spcPts val="1800"/>
              </a:spcBef>
              <a:spcAft>
                <a:spcPts val="0"/>
              </a:spcAft>
            </a:pPr>
            <a:r>
              <a:rPr lang="en-US" sz="3200" dirty="0" smtClean="0">
                <a:latin typeface="Calibri" charset="0"/>
              </a:rPr>
              <a:t>Eli Holmes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400" i="1" dirty="0" smtClean="0">
                <a:solidFill>
                  <a:prstClr val="black"/>
                </a:solidFill>
                <a:latin typeface="Calibri" charset="0"/>
              </a:rPr>
              <a:t>NOAA Northwest Fisheries Science Center</a:t>
            </a:r>
            <a:endParaRPr lang="en-US" sz="2400" i="1" dirty="0">
              <a:solidFill>
                <a:prstClr val="black"/>
              </a:solidFill>
              <a:latin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300" y="3416300"/>
            <a:ext cx="25400" cy="25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300" y="3416300"/>
            <a:ext cx="25400" cy="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74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Notions of risk in finance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857475" y="1358269"/>
            <a:ext cx="7272326" cy="4108817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t" anchorCtr="0">
            <a:spAutoFit/>
          </a:bodyPr>
          <a:lstStyle/>
          <a:p>
            <a:pPr marL="290513" indent="-290513">
              <a:spcAft>
                <a:spcPts val="18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Financial markets are rife with various forms of risk</a:t>
            </a:r>
          </a:p>
          <a:p>
            <a:pPr marL="290513" indent="-290513">
              <a:spcAft>
                <a:spcPts val="18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For simplicity, let’s consider 2 broad categories:</a:t>
            </a:r>
          </a:p>
          <a:p>
            <a:pPr marL="630238" indent="-339725"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Systematic (market) </a:t>
            </a:r>
            <a:r>
              <a:rPr lang="en-US" sz="2400" dirty="0">
                <a:solidFill>
                  <a:schemeClr val="tx1"/>
                </a:solidFill>
              </a:rPr>
              <a:t>risk is vulnerability to large-scale events or outcomes that affect entire </a:t>
            </a:r>
            <a:r>
              <a:rPr lang="en-US" sz="2400" dirty="0" smtClean="0">
                <a:solidFill>
                  <a:schemeClr val="tx1"/>
                </a:solidFill>
              </a:rPr>
              <a:t>markets</a:t>
            </a:r>
          </a:p>
          <a:p>
            <a:pPr marL="630238">
              <a:spcAft>
                <a:spcPts val="1800"/>
              </a:spcAft>
              <a:defRPr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</a:rPr>
              <a:t>eg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, natural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disasters,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</a:rPr>
              <a:t>govt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policy,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terrorism)</a:t>
            </a:r>
          </a:p>
          <a:p>
            <a:pPr marL="630238" indent="-339725">
              <a:spcAft>
                <a:spcPts val="0"/>
              </a:spcAft>
              <a:buFont typeface="+mj-lt"/>
              <a:buAutoNum type="arabicParenR" startAt="2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Unsystematic (asset</a:t>
            </a:r>
            <a:r>
              <a:rPr lang="en-US" sz="2400" dirty="0">
                <a:solidFill>
                  <a:schemeClr val="tx1"/>
                </a:solidFill>
              </a:rPr>
              <a:t>) risk is specific to particular securities or </a:t>
            </a:r>
            <a:r>
              <a:rPr lang="en-US" sz="2400" dirty="0" smtClean="0">
                <a:solidFill>
                  <a:schemeClr val="tx1"/>
                </a:solidFill>
              </a:rPr>
              <a:t>industries</a:t>
            </a:r>
          </a:p>
          <a:p>
            <a:pPr marL="630238">
              <a:spcAft>
                <a:spcPts val="1800"/>
              </a:spcAft>
              <a:defRPr/>
            </a:pPr>
            <a:r>
              <a:rPr lang="en-US" sz="2400" dirty="0" smtClean="0">
                <a:solidFill>
                  <a:srgbClr val="376092"/>
                </a:solidFill>
              </a:rPr>
              <a:t>(</a:t>
            </a:r>
            <a:r>
              <a:rPr lang="en-US" sz="2400" dirty="0" err="1" smtClean="0">
                <a:solidFill>
                  <a:srgbClr val="376092"/>
                </a:solidFill>
              </a:rPr>
              <a:t>eg</a:t>
            </a:r>
            <a:r>
              <a:rPr lang="en-US" sz="2400" dirty="0" smtClean="0">
                <a:solidFill>
                  <a:srgbClr val="376092"/>
                </a:solidFill>
              </a:rPr>
              <a:t>, </a:t>
            </a:r>
            <a:r>
              <a:rPr lang="en-US" sz="2400" dirty="0">
                <a:solidFill>
                  <a:srgbClr val="376092"/>
                </a:solidFill>
              </a:rPr>
              <a:t>droughts </a:t>
            </a:r>
            <a:r>
              <a:rPr lang="en-US" sz="2400" dirty="0" smtClean="0">
                <a:solidFill>
                  <a:srgbClr val="376092"/>
                </a:solidFill>
              </a:rPr>
              <a:t>affect commodities like </a:t>
            </a:r>
            <a:r>
              <a:rPr lang="en-US" sz="2400" dirty="0" smtClean="0">
                <a:solidFill>
                  <a:srgbClr val="376092"/>
                </a:solidFill>
              </a:rPr>
              <a:t>corn, </a:t>
            </a:r>
            <a:r>
              <a:rPr lang="en-US" sz="2400" dirty="0" smtClean="0">
                <a:solidFill>
                  <a:srgbClr val="376092"/>
                </a:solidFill>
              </a:rPr>
              <a:t>but not oil; bad batteries affect </a:t>
            </a:r>
            <a:r>
              <a:rPr lang="en-US" sz="2400" dirty="0" smtClean="0">
                <a:solidFill>
                  <a:srgbClr val="376092"/>
                </a:solidFill>
              </a:rPr>
              <a:t>Boeing, </a:t>
            </a:r>
            <a:r>
              <a:rPr lang="en-US" sz="2400" dirty="0" smtClean="0">
                <a:solidFill>
                  <a:srgbClr val="376092"/>
                </a:solidFill>
              </a:rPr>
              <a:t>but not Microsoft)</a:t>
            </a:r>
          </a:p>
        </p:txBody>
      </p:sp>
    </p:spTree>
    <p:extLst>
      <p:ext uri="{BB962C8B-B14F-4D97-AF65-F5344CB8AC3E}">
        <p14:creationId xmlns:p14="http://schemas.microsoft.com/office/powerpoint/2010/main" val="3252755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37857</TotalTime>
  <Words>1409</Words>
  <Application>Microsoft Macintosh PowerPoint</Application>
  <PresentationFormat>On-screen Show (4:3)</PresentationFormat>
  <Paragraphs>239</Paragraphs>
  <Slides>60</Slides>
  <Notes>60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3" baseType="lpstr">
      <vt:lpstr>Office Theme</vt:lpstr>
      <vt:lpstr>1_Office Theme</vt:lpstr>
      <vt:lpstr>Equation</vt:lpstr>
      <vt:lpstr>Applications of Dynamic Linear Models</vt:lpstr>
      <vt:lpstr>Why use a DLM?</vt:lpstr>
      <vt:lpstr>DLM for changing level (intercept)</vt:lpstr>
      <vt:lpstr>Why use a DLM?</vt:lpstr>
      <vt:lpstr>DLM with changing growth (bias)</vt:lpstr>
      <vt:lpstr>Why use a DLM?</vt:lpstr>
      <vt:lpstr>DLM with changing effect (slope)</vt:lpstr>
      <vt:lpstr>PowerPoint Presentation</vt:lpstr>
      <vt:lpstr>Notions of risk in finance</vt:lpstr>
      <vt:lpstr>Diversification</vt:lpstr>
      <vt:lpstr>Estimating risks</vt:lpstr>
      <vt:lpstr>The market model</vt:lpstr>
      <vt:lpstr>Interpreting alpha</vt:lpstr>
      <vt:lpstr>Interpreting beta</vt:lpstr>
      <vt:lpstr>Capital Asset Pricing Model (CAPM)</vt:lpstr>
      <vt:lpstr>Security market line (SML) </vt:lpstr>
      <vt:lpstr>Security market line </vt:lpstr>
      <vt:lpstr>Security market line </vt:lpstr>
      <vt:lpstr>Ecological analogues</vt:lpstr>
      <vt:lpstr>Portfolio ideas in nature</vt:lpstr>
      <vt:lpstr>PowerPoint Presentation</vt:lpstr>
      <vt:lpstr>Snake R spring/summer Chinook</vt:lpstr>
      <vt:lpstr>Snake R spring/summer Chinook</vt:lpstr>
      <vt:lpstr>Time series of abundance</vt:lpstr>
      <vt:lpstr>PowerPoint Presentation</vt:lpstr>
      <vt:lpstr>What are the recovery options?</vt:lpstr>
      <vt:lpstr>Asset, market &amp; risk-free indices</vt:lpstr>
      <vt:lpstr>PowerPoint Presentation</vt:lpstr>
      <vt:lpstr>The Pacific Decadal Oscillation</vt:lpstr>
      <vt:lpstr>PowerPoint Presentation</vt:lpstr>
      <vt:lpstr>Asset, market &amp; risk-free indices</vt:lpstr>
      <vt:lpstr>Time series of “returns”</vt:lpstr>
      <vt:lpstr>Time series of returns &amp; risk-free</vt:lpstr>
      <vt:lpstr>Fitting the market model</vt:lpstr>
      <vt:lpstr>Snake R spr/sum Chinook ESU</vt:lpstr>
      <vt:lpstr>Multivariate DLM</vt:lpstr>
      <vt:lpstr>Multivariate DLM – obs eqn</vt:lpstr>
      <vt:lpstr>Multivariate DLM – obs eqn</vt:lpstr>
      <vt:lpstr>Multivariate DLM – evolution eqn</vt:lpstr>
      <vt:lpstr>Multivariate DLM – evolution eqn</vt:lpstr>
      <vt:lpstr>Multivariate DLM – evolution eqn</vt:lpstr>
      <vt:lpstr>Time series of “returns”</vt:lpstr>
      <vt:lpstr>Time series of “returns” &amp; PDO</vt:lpstr>
      <vt:lpstr>Results – time series of betas</vt:lpstr>
      <vt:lpstr>Security market line </vt:lpstr>
      <vt:lpstr>Security market line </vt:lpstr>
      <vt:lpstr>Results – CAPM</vt:lpstr>
      <vt:lpstr>Results – CAPM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 series of returns (Density)</vt:lpstr>
      <vt:lpstr>Time series of returns &amp; PDO</vt:lpstr>
      <vt:lpstr>Results – time series of betas</vt:lpstr>
      <vt:lpstr>Results – CAPM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Evaluating large-scale effects of hatchery supplementation on Chinook salmon from the Snake River</dc:title>
  <dc:creator/>
  <cp:lastModifiedBy>Mark Scheuerell</cp:lastModifiedBy>
  <cp:revision>1838</cp:revision>
  <dcterms:created xsi:type="dcterms:W3CDTF">2007-07-25T21:52:10Z</dcterms:created>
  <dcterms:modified xsi:type="dcterms:W3CDTF">2017-02-02T19:01:24Z</dcterms:modified>
</cp:coreProperties>
</file>